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8"/>
  </p:notesMasterIdLst>
  <p:sldIdLst>
    <p:sldId id="256" r:id="rId2"/>
    <p:sldId id="278" r:id="rId3"/>
    <p:sldId id="1237" r:id="rId4"/>
    <p:sldId id="293" r:id="rId5"/>
    <p:sldId id="302" r:id="rId6"/>
    <p:sldId id="123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едагог 13.ру" initials="П1" lastIdx="4" clrIdx="0">
    <p:extLst>
      <p:ext uri="{19B8F6BF-5375-455C-9EA6-DF929625EA0E}">
        <p15:presenceInfo xmlns:p15="http://schemas.microsoft.com/office/powerpoint/2012/main" userId="be8c9fe4ca1f8c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2676"/>
    <a:srgbClr val="373C59"/>
    <a:srgbClr val="333958"/>
    <a:srgbClr val="000000"/>
    <a:srgbClr val="00A3FF"/>
    <a:srgbClr val="929EBC"/>
    <a:srgbClr val="B3E4FF"/>
    <a:srgbClr val="6F2F9F"/>
    <a:srgbClr val="00A1FF"/>
    <a:srgbClr val="007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85" autoAdjust="0"/>
    <p:restoredTop sz="94664" autoAdjust="0"/>
  </p:normalViewPr>
  <p:slideViewPr>
    <p:cSldViewPr snapToGrid="0">
      <p:cViewPr varScale="1">
        <p:scale>
          <a:sx n="153" d="100"/>
          <a:sy n="153" d="100"/>
        </p:scale>
        <p:origin x="40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37" d="100"/>
          <a:sy n="37" d="100"/>
        </p:scale>
        <p:origin x="-2362" y="-10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38B1E-67A5-4BA7-B211-F8E6677ED81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0DFD5-5DEE-446D-9512-34E995B0E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736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EDD5-3D4D-4258-BAD4-D4ECF737E15C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91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640F5-25A4-4515-BCAF-B2E0065CA118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77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CEDE-0E1C-4AD6-BBD8-548120A6881C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098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87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53921" y="1747987"/>
            <a:ext cx="4386263" cy="233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87" b="0" i="0">
                <a:solidFill>
                  <a:srgbClr val="6F2F9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1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71D7C-3F52-4595-923E-22CE42D1D235}" type="datetime1">
              <a:rPr lang="ru-RU" smtClean="0"/>
              <a:pPr/>
              <a:t>19.11.2021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25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46877">
              <a:lnSpc>
                <a:spcPts val="1139"/>
              </a:lnSpc>
            </a:pPr>
            <a:fld id="{81D60167-4931-47E6-BA6A-407CBD079E47}" type="slidenum">
              <a:rPr lang="ru-RU" spc="-4" smtClean="0"/>
              <a:pPr marL="46877">
                <a:lnSpc>
                  <a:spcPts val="1139"/>
                </a:lnSpc>
              </a:pPr>
              <a:t>‹#›</a:t>
            </a:fld>
            <a:endParaRPr lang="ru-RU" spc="-4" dirty="0"/>
          </a:p>
        </p:txBody>
      </p:sp>
    </p:spTree>
    <p:extLst>
      <p:ext uri="{BB962C8B-B14F-4D97-AF65-F5344CB8AC3E}">
        <p14:creationId xmlns:p14="http://schemas.microsoft.com/office/powerpoint/2010/main" val="426668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5C20C-E2E6-4DC3-A5BC-B2344A0D1810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58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83A8-BA0E-4283-8B96-3BD5BC9E5038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0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15FA5-6B7E-4249-B10F-A9BABBB53055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477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59CE-A682-4E62-83A0-522B4A5CCF67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4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0AF8-D162-406A-A326-0F16C5F4AB5A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20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C0E3-C8CB-4D08-8881-492633DD1771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4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B2CD1-4AD7-4FAD-829B-5B8DBD978DCE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09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08AF-6D91-491C-9F57-FBC9A428B209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52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B67E2-3CEF-4FDD-8221-495C93993A54}" type="datetime1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FAF7A-BEBF-4301-AC74-A6946DF36E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21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11.png"/><Relationship Id="rId2" Type="http://schemas.openxmlformats.org/officeDocument/2006/relationships/image" Target="../media/image14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6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38.png"/><Relationship Id="rId18" Type="http://schemas.openxmlformats.org/officeDocument/2006/relationships/image" Target="../media/image43.svg"/><Relationship Id="rId3" Type="http://schemas.openxmlformats.org/officeDocument/2006/relationships/image" Target="../media/image14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17" Type="http://schemas.openxmlformats.org/officeDocument/2006/relationships/image" Target="../media/image42.png"/><Relationship Id="rId2" Type="http://schemas.openxmlformats.org/officeDocument/2006/relationships/image" Target="../media/image28.png"/><Relationship Id="rId16" Type="http://schemas.openxmlformats.org/officeDocument/2006/relationships/image" Target="../media/image41.svg"/><Relationship Id="rId20" Type="http://schemas.openxmlformats.org/officeDocument/2006/relationships/image" Target="../media/image4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5" Type="http://schemas.openxmlformats.org/officeDocument/2006/relationships/image" Target="../media/image40.png"/><Relationship Id="rId10" Type="http://schemas.openxmlformats.org/officeDocument/2006/relationships/image" Target="../media/image35.svg"/><Relationship Id="rId19" Type="http://schemas.openxmlformats.org/officeDocument/2006/relationships/image" Target="../media/image44.png"/><Relationship Id="rId4" Type="http://schemas.openxmlformats.org/officeDocument/2006/relationships/image" Target="../media/image29.jpeg"/><Relationship Id="rId9" Type="http://schemas.openxmlformats.org/officeDocument/2006/relationships/image" Target="../media/image34.png"/><Relationship Id="rId14" Type="http://schemas.openxmlformats.org/officeDocument/2006/relationships/image" Target="../media/image3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3" Type="http://schemas.openxmlformats.org/officeDocument/2006/relationships/image" Target="../media/image46.png"/><Relationship Id="rId7" Type="http://schemas.openxmlformats.org/officeDocument/2006/relationships/image" Target="../media/image49.png"/><Relationship Id="rId12" Type="http://schemas.openxmlformats.org/officeDocument/2006/relationships/image" Target="../media/image54.svg"/><Relationship Id="rId2" Type="http://schemas.openxmlformats.org/officeDocument/2006/relationships/image" Target="../media/image14.png"/><Relationship Id="rId16" Type="http://schemas.openxmlformats.org/officeDocument/2006/relationships/image" Target="../media/image58.sv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23.png"/><Relationship Id="rId15" Type="http://schemas.openxmlformats.org/officeDocument/2006/relationships/image" Target="../media/image57.png"/><Relationship Id="rId10" Type="http://schemas.openxmlformats.org/officeDocument/2006/relationships/image" Target="../media/image52.png"/><Relationship Id="rId4" Type="http://schemas.openxmlformats.org/officeDocument/2006/relationships/image" Target="../media/image47.png"/><Relationship Id="rId9" Type="http://schemas.openxmlformats.org/officeDocument/2006/relationships/image" Target="../media/image51.png"/><Relationship Id="rId14" Type="http://schemas.openxmlformats.org/officeDocument/2006/relationships/image" Target="../media/image5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6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59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92F722C-B9B6-4807-AD10-FA0C0EF1960F}"/>
              </a:ext>
            </a:extLst>
          </p:cNvPr>
          <p:cNvSpPr/>
          <p:nvPr/>
        </p:nvSpPr>
        <p:spPr>
          <a:xfrm>
            <a:off x="0" y="0"/>
            <a:ext cx="12192000" cy="1329819"/>
          </a:xfrm>
          <a:prstGeom prst="rect">
            <a:avLst/>
          </a:prstGeom>
          <a:solidFill>
            <a:srgbClr val="00A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C9D865A-11B6-4A21-8FF8-032CDEFEF7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08" y="4215308"/>
            <a:ext cx="4981388" cy="2802032"/>
          </a:xfrm>
          <a:prstGeom prst="rect">
            <a:avLst/>
          </a:prstGeom>
        </p:spPr>
      </p:pic>
      <p:sp>
        <p:nvSpPr>
          <p:cNvPr id="10" name="Блок-схема: альтернативный процесс 9">
            <a:extLst>
              <a:ext uri="{FF2B5EF4-FFF2-40B4-BE49-F238E27FC236}">
                <a16:creationId xmlns:a16="http://schemas.microsoft.com/office/drawing/2014/main" id="{37F56F17-85B6-4027-A154-0BBCE438B668}"/>
              </a:ext>
            </a:extLst>
          </p:cNvPr>
          <p:cNvSpPr/>
          <p:nvPr/>
        </p:nvSpPr>
        <p:spPr>
          <a:xfrm>
            <a:off x="6991741" y="5081187"/>
            <a:ext cx="4962514" cy="1500558"/>
          </a:xfrm>
          <a:prstGeom prst="flowChartAlternateProcess">
            <a:avLst/>
          </a:prstGeom>
          <a:solidFill>
            <a:srgbClr val="929E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5418F4-B807-460B-B554-20DF0B019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506" y="1833646"/>
            <a:ext cx="11320986" cy="2253916"/>
          </a:xfrm>
          <a:effectLst/>
        </p:spPr>
        <p:txBody>
          <a:bodyPr>
            <a:noAutofit/>
          </a:bodyPr>
          <a:lstStyle/>
          <a:p>
            <a:r>
              <a:rPr lang="ru-RU" sz="3200" spc="-71" dirty="0">
                <a:solidFill>
                  <a:srgbClr val="333958"/>
                </a:solidFill>
                <a:latin typeface="Tahoma"/>
                <a:cs typeface="Tahoma"/>
              </a:rPr>
              <a:t>Непрерывное повышение профессионального </a:t>
            </a:r>
            <a:br>
              <a:rPr lang="ru-RU" sz="3200" spc="-71" dirty="0">
                <a:solidFill>
                  <a:srgbClr val="333958"/>
                </a:solidFill>
                <a:latin typeface="Tahoma"/>
                <a:cs typeface="Tahoma"/>
              </a:rPr>
            </a:br>
            <a:r>
              <a:rPr lang="ru-RU" sz="3200" spc="-71" dirty="0">
                <a:solidFill>
                  <a:srgbClr val="333958"/>
                </a:solidFill>
                <a:latin typeface="Tahoma"/>
                <a:cs typeface="Tahoma"/>
              </a:rPr>
              <a:t>мастерства педагога </a:t>
            </a:r>
            <a:br>
              <a:rPr lang="ru-RU" sz="3200" spc="-71" dirty="0">
                <a:solidFill>
                  <a:srgbClr val="333958"/>
                </a:solidFill>
                <a:latin typeface="Tahoma"/>
                <a:cs typeface="Tahoma"/>
              </a:rPr>
            </a:br>
            <a:r>
              <a:rPr lang="ru-RU" sz="3200" spc="-71" dirty="0">
                <a:solidFill>
                  <a:srgbClr val="333958"/>
                </a:solidFill>
                <a:latin typeface="Tahoma"/>
                <a:cs typeface="Tahoma"/>
              </a:rPr>
              <a:t>по формированию и оценке функциональной </a:t>
            </a:r>
            <a:br>
              <a:rPr lang="ru-RU" sz="3200" spc="-71" dirty="0">
                <a:solidFill>
                  <a:srgbClr val="333958"/>
                </a:solidFill>
                <a:latin typeface="Tahoma"/>
                <a:cs typeface="Tahoma"/>
              </a:rPr>
            </a:br>
            <a:r>
              <a:rPr lang="ru-RU" sz="3200" spc="-71" dirty="0">
                <a:solidFill>
                  <a:srgbClr val="333958"/>
                </a:solidFill>
                <a:latin typeface="Tahoma"/>
                <a:cs typeface="Tahoma"/>
              </a:rPr>
              <a:t>грамотности обучающихся</a:t>
            </a:r>
            <a:endParaRPr lang="ru-RU" sz="3200" spc="-71" dirty="0">
              <a:solidFill>
                <a:srgbClr val="333958"/>
              </a:solidFill>
              <a:latin typeface="Tahoma"/>
              <a:ea typeface="+mn-ea"/>
              <a:cs typeface="Tahoma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395AA9-D02A-44D5-89EB-795D293DF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0798" y="5297608"/>
            <a:ext cx="4724400" cy="1392831"/>
          </a:xfrm>
          <a:effectLst/>
        </p:spPr>
        <p:txBody>
          <a:bodyPr>
            <a:norm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Самсонова Татьяна Васильевна,</a:t>
            </a:r>
          </a:p>
          <a:p>
            <a:pPr algn="r"/>
            <a:r>
              <a:rPr lang="ru-RU" sz="1800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ректор ГБУ ДПО РМ </a:t>
            </a:r>
          </a:p>
          <a:p>
            <a:pPr algn="r"/>
            <a:r>
              <a:rPr lang="ru-RU" sz="1800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«ЦНППМ «Педагог 13.ру»</a:t>
            </a:r>
          </a:p>
          <a:p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C4815E0-C581-4EA5-BB1C-44426CAFC3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746" y="5749789"/>
            <a:ext cx="2596687" cy="53232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757CA95-4A5E-4D4E-853B-366E4AD8CB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43" y="4693901"/>
            <a:ext cx="2698805" cy="412933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C8040D85-DB87-42CA-8E22-490359C8A60D}"/>
              </a:ext>
            </a:extLst>
          </p:cNvPr>
          <p:cNvSpPr/>
          <p:nvPr/>
        </p:nvSpPr>
        <p:spPr>
          <a:xfrm>
            <a:off x="7388456" y="5006441"/>
            <a:ext cx="4803543" cy="113810"/>
          </a:xfrm>
          <a:prstGeom prst="roundRect">
            <a:avLst/>
          </a:prstGeom>
          <a:solidFill>
            <a:srgbClr val="A826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253B6ABC-14FC-4CB5-9E91-91BDC2EEADE9}"/>
              </a:ext>
            </a:extLst>
          </p:cNvPr>
          <p:cNvSpPr/>
          <p:nvPr/>
        </p:nvSpPr>
        <p:spPr>
          <a:xfrm>
            <a:off x="115111" y="2376494"/>
            <a:ext cx="557274" cy="149129"/>
          </a:xfrm>
          <a:prstGeom prst="roundRect">
            <a:avLst/>
          </a:prstGeom>
          <a:solidFill>
            <a:srgbClr val="A826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CE80998-22D5-421D-8AE1-F160EC7A7A3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4315" y="2608209"/>
            <a:ext cx="346699" cy="45719"/>
          </a:xfrm>
          <a:prstGeom prst="rect">
            <a:avLst/>
          </a:prstGeom>
        </p:spPr>
      </p:pic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3E72405-D43F-4387-ADD0-F53CF01124AB}"/>
              </a:ext>
            </a:extLst>
          </p:cNvPr>
          <p:cNvSpPr/>
          <p:nvPr/>
        </p:nvSpPr>
        <p:spPr>
          <a:xfrm>
            <a:off x="8684838" y="4693901"/>
            <a:ext cx="3367189" cy="177357"/>
          </a:xfrm>
          <a:prstGeom prst="roundRect">
            <a:avLst/>
          </a:prstGeom>
          <a:solidFill>
            <a:srgbClr val="929E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6810BC92-7A4D-45F7-8A94-7E1DCB132E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-9086"/>
            <a:ext cx="12192000" cy="1364139"/>
          </a:xfrm>
          <a:prstGeom prst="rect">
            <a:avLst/>
          </a:prstGeom>
        </p:spPr>
      </p:pic>
      <p:sp>
        <p:nvSpPr>
          <p:cNvPr id="7" name="object 6">
            <a:extLst>
              <a:ext uri="{FF2B5EF4-FFF2-40B4-BE49-F238E27FC236}">
                <a16:creationId xmlns:a16="http://schemas.microsoft.com/office/drawing/2014/main" id="{3FD45660-DBB8-4CF2-A368-1E473410335D}"/>
              </a:ext>
            </a:extLst>
          </p:cNvPr>
          <p:cNvSpPr txBox="1">
            <a:spLocks/>
          </p:cNvSpPr>
          <p:nvPr/>
        </p:nvSpPr>
        <p:spPr>
          <a:xfrm>
            <a:off x="237743" y="226007"/>
            <a:ext cx="11716512" cy="877804"/>
          </a:xfrm>
          <a:prstGeom prst="rect">
            <a:avLst/>
          </a:prstGeom>
          <a:effectLst/>
        </p:spPr>
        <p:txBody>
          <a:bodyPr vert="horz" wrap="square" lIns="0" tIns="15875" rIns="0" bIns="0" rtlCol="0">
            <a:spAutoFit/>
          </a:bodyPr>
          <a:lstStyle>
            <a:lvl1pPr>
              <a:defRPr sz="7850" b="0" i="0">
                <a:solidFill>
                  <a:srgbClr val="F7FAF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algn="ctr">
              <a:spcBef>
                <a:spcPts val="125"/>
              </a:spcBef>
              <a:tabLst>
                <a:tab pos="1614805" algn="l"/>
                <a:tab pos="2070100" algn="l"/>
                <a:tab pos="3534410" algn="l"/>
              </a:tabLst>
            </a:pPr>
            <a:r>
              <a:rPr lang="ru-RU" sz="2800" kern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ГБУ ДПО РМ  «Центр непрерывного повышения профессионального мастерства педагогических работников – «Педагог 13.ру»</a:t>
            </a:r>
          </a:p>
        </p:txBody>
      </p:sp>
    </p:spTree>
    <p:extLst>
      <p:ext uri="{BB962C8B-B14F-4D97-AF65-F5344CB8AC3E}">
        <p14:creationId xmlns:p14="http://schemas.microsoft.com/office/powerpoint/2010/main" val="427214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6339A55-0AC7-4E01-87FF-FC018ECD9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869"/>
            <a:ext cx="12192000" cy="1365504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1709650" y="2667659"/>
            <a:ext cx="3340331" cy="3034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Организационно-управленческий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66800" y="2615107"/>
            <a:ext cx="441975" cy="428314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45248" y="3314348"/>
            <a:ext cx="441975" cy="428314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45248" y="4038599"/>
            <a:ext cx="441975" cy="428314"/>
          </a:xfrm>
          <a:prstGeom prst="rect">
            <a:avLst/>
          </a:prstGeom>
        </p:spPr>
      </p:pic>
      <p:sp>
        <p:nvSpPr>
          <p:cNvPr id="13" name="TextBox 2"/>
          <p:cNvSpPr txBox="1"/>
          <p:nvPr/>
        </p:nvSpPr>
        <p:spPr>
          <a:xfrm>
            <a:off x="508000" y="323419"/>
            <a:ext cx="9753600" cy="12965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929" lvl="0">
              <a:spcBef>
                <a:spcPts val="67"/>
              </a:spcBef>
            </a:pPr>
            <a:r>
              <a:rPr lang="ru-RU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Приоритетные направления работы с педагогами </a:t>
            </a:r>
          </a:p>
          <a:p>
            <a:pPr marL="8929" lvl="0">
              <a:spcBef>
                <a:spcPts val="67"/>
              </a:spcBef>
            </a:pPr>
            <a:r>
              <a:rPr lang="ru-RU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формированию функциональной грамотности </a:t>
            </a:r>
            <a:endParaRPr lang="ru-RU" sz="2400" dirty="0">
              <a:solidFill>
                <a:prstClr val="black"/>
              </a:solidFill>
              <a:latin typeface="Tahoma"/>
              <a:cs typeface="Tahoma"/>
            </a:endParaRPr>
          </a:p>
          <a:p>
            <a:pPr>
              <a:lnSpc>
                <a:spcPts val="4900"/>
              </a:lnSpc>
            </a:pPr>
            <a:r>
              <a:rPr lang="ru-RU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716201" y="3376765"/>
            <a:ext cx="3161607" cy="3034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Содержательно-технологический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1716201" y="4101016"/>
            <a:ext cx="2908069" cy="3034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Методический 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TextBox 4"/>
          <p:cNvSpPr txBox="1"/>
          <p:nvPr/>
        </p:nvSpPr>
        <p:spPr>
          <a:xfrm>
            <a:off x="6783996" y="2420328"/>
            <a:ext cx="3606800" cy="6467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13"/>
              </a:lnSpc>
              <a:spcBef>
                <a:spcPct val="0"/>
              </a:spcBef>
            </a:pPr>
            <a:r>
              <a:rPr lang="ru-RU" sz="1600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 инфраструктурных и управленческих механизмов </a:t>
            </a:r>
            <a:endParaRPr lang="en-US" sz="1600" dirty="0">
              <a:solidFill>
                <a:srgbClr val="373C5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2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1705801" y="2021179"/>
            <a:ext cx="1182365" cy="1145819"/>
          </a:xfrm>
          <a:prstGeom prst="rect">
            <a:avLst/>
          </a:prstGeom>
        </p:spPr>
      </p:pic>
      <p:sp>
        <p:nvSpPr>
          <p:cNvPr id="27" name="TextBox 4"/>
          <p:cNvSpPr txBox="1"/>
          <p:nvPr/>
        </p:nvSpPr>
        <p:spPr>
          <a:xfrm>
            <a:off x="6783996" y="3144961"/>
            <a:ext cx="4621178" cy="6256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13"/>
              </a:lnSpc>
              <a:spcBef>
                <a:spcPct val="0"/>
              </a:spcBef>
            </a:pPr>
            <a:r>
              <a:rPr lang="ru-RU" sz="1600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Активное использование педагогических приемов, разработка собственных кейсов</a:t>
            </a:r>
            <a:endParaRPr lang="en-US" sz="1600" dirty="0">
              <a:solidFill>
                <a:srgbClr val="373C5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BE1973-9B11-4D03-AFF2-15FF44AA4DD7}"/>
              </a:ext>
            </a:extLst>
          </p:cNvPr>
          <p:cNvSpPr/>
          <p:nvPr/>
        </p:nvSpPr>
        <p:spPr>
          <a:xfrm>
            <a:off x="1610241" y="4813972"/>
            <a:ext cx="2677336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Психолого-педагогический 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0A2857-EB6C-4EDF-BD89-41E7C3B50C1E}"/>
              </a:ext>
            </a:extLst>
          </p:cNvPr>
          <p:cNvSpPr/>
          <p:nvPr/>
        </p:nvSpPr>
        <p:spPr>
          <a:xfrm>
            <a:off x="1610241" y="5603103"/>
            <a:ext cx="1915909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Информационный 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3593898-0EC6-440E-A4FE-56DB4320D3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9706" y="4785103"/>
            <a:ext cx="445047" cy="43285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2470BB6-EAA2-4B26-A63C-9EAD165D49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3728" y="5536147"/>
            <a:ext cx="445047" cy="432854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C016B99-D830-42F5-86A0-FE9ABA760C3E}"/>
              </a:ext>
            </a:extLst>
          </p:cNvPr>
          <p:cNvSpPr/>
          <p:nvPr/>
        </p:nvSpPr>
        <p:spPr>
          <a:xfrm>
            <a:off x="6725317" y="3806585"/>
            <a:ext cx="4971952" cy="717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600" dirty="0" err="1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Взаимообучение</a:t>
            </a:r>
            <a:r>
              <a:rPr lang="ru-RU" sz="1600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формате Р2Р, работа мобильных методических групп, </a:t>
            </a:r>
            <a:r>
              <a:rPr lang="ru-RU" sz="1600" dirty="0" err="1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тьюторство</a:t>
            </a:r>
            <a:r>
              <a:rPr lang="ru-RU" sz="1600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т.д.  </a:t>
            </a:r>
            <a:endParaRPr lang="en-US" sz="1600" dirty="0">
              <a:solidFill>
                <a:srgbClr val="373C5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18B5727-34E0-4D86-8FD1-3E13594BEF06}"/>
              </a:ext>
            </a:extLst>
          </p:cNvPr>
          <p:cNvSpPr/>
          <p:nvPr/>
        </p:nvSpPr>
        <p:spPr>
          <a:xfrm>
            <a:off x="6775795" y="5315846"/>
            <a:ext cx="4637580" cy="1051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600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Сетевые образовательные сообщества учителей-предметников, чат муниципальных координаторов  </a:t>
            </a:r>
            <a:endParaRPr lang="en-US" sz="1600" dirty="0">
              <a:solidFill>
                <a:srgbClr val="373C5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5A6BBAC-9808-45EA-A64D-28D3C480DF3A}"/>
              </a:ext>
            </a:extLst>
          </p:cNvPr>
          <p:cNvSpPr/>
          <p:nvPr/>
        </p:nvSpPr>
        <p:spPr>
          <a:xfrm>
            <a:off x="6725317" y="4510122"/>
            <a:ext cx="6096000" cy="71795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600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Продуктивные методы: геймификация, </a:t>
            </a:r>
          </a:p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600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тренинги и т.д.</a:t>
            </a:r>
            <a:endParaRPr lang="en-US" sz="1600" dirty="0">
              <a:solidFill>
                <a:srgbClr val="373C5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705085A-7941-4873-B3ED-E477081768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4937" y="3179313"/>
            <a:ext cx="2402032" cy="60965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7710A73-4481-402D-B762-EB6F98852A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4937" y="3855214"/>
            <a:ext cx="2402032" cy="60965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E8F07F50-0076-4385-8CD8-D56777575C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4937" y="4548269"/>
            <a:ext cx="2402032" cy="60965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F474C5AF-995E-4F2C-877D-D240CB32D0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4937" y="5284065"/>
            <a:ext cx="2402032" cy="60965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30C65A6E-220E-4F5C-80A4-43E3DB9CBF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4937" y="6171219"/>
            <a:ext cx="2402032" cy="60965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7C335438-63CE-4448-A63F-F9FB2CDB3B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52201" y="3402122"/>
            <a:ext cx="1182727" cy="1146147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17571B0E-4332-457E-89DC-EE73CFEF23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39277" y="4875960"/>
            <a:ext cx="1182727" cy="1146147"/>
          </a:xfrm>
          <a:prstGeom prst="rect">
            <a:avLst/>
          </a:prstGeom>
        </p:spPr>
      </p:pic>
      <p:sp>
        <p:nvSpPr>
          <p:cNvPr id="33" name="Блок-схема: узел 32">
            <a:extLst>
              <a:ext uri="{FF2B5EF4-FFF2-40B4-BE49-F238E27FC236}">
                <a16:creationId xmlns:a16="http://schemas.microsoft.com/office/drawing/2014/main" id="{10A59DA3-98D6-4E23-B81C-1B079899BDF4}"/>
              </a:ext>
            </a:extLst>
          </p:cNvPr>
          <p:cNvSpPr/>
          <p:nvPr/>
        </p:nvSpPr>
        <p:spPr>
          <a:xfrm>
            <a:off x="6208369" y="2683619"/>
            <a:ext cx="228600" cy="216254"/>
          </a:xfrm>
          <a:prstGeom prst="flowChartConnector">
            <a:avLst/>
          </a:prstGeom>
          <a:solidFill>
            <a:srgbClr val="A826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F0253F99-CB9D-41CA-9119-F62A9594377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05301" y="4113565"/>
            <a:ext cx="231668" cy="219475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0D70619B-86B3-4FD4-853B-3C9D24C535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05301" y="5622060"/>
            <a:ext cx="231668" cy="219475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9C6D7A67-9971-4E42-8BF7-FA3100D029B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05301" y="3455507"/>
            <a:ext cx="231668" cy="219475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29E98FF9-CEB8-4CF5-A7F4-5B1A2E087D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05301" y="4844643"/>
            <a:ext cx="231668" cy="219475"/>
          </a:xfrm>
          <a:prstGeom prst="rect">
            <a:avLst/>
          </a:prstGeom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32CCF47-572B-4711-B837-A8F31C1C9D1A}"/>
              </a:ext>
            </a:extLst>
          </p:cNvPr>
          <p:cNvSpPr/>
          <p:nvPr/>
        </p:nvSpPr>
        <p:spPr>
          <a:xfrm>
            <a:off x="1098211" y="1907670"/>
            <a:ext cx="1968809" cy="425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2800" dirty="0">
                <a:solidFill>
                  <a:srgbClr val="A82676"/>
                </a:solidFill>
                <a:latin typeface="Arial Narrow" panose="020B0606020202030204" pitchFamily="34" charset="0"/>
              </a:rPr>
              <a:t>Компоненты:</a:t>
            </a:r>
            <a:endParaRPr lang="en-US" sz="2800" dirty="0">
              <a:solidFill>
                <a:srgbClr val="A82676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00F6D4C-A4D6-4DFA-8D1F-447311DAD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6413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15DE68D-7E27-437A-A527-C71018C023A6}"/>
              </a:ext>
            </a:extLst>
          </p:cNvPr>
          <p:cNvSpPr/>
          <p:nvPr/>
        </p:nvSpPr>
        <p:spPr>
          <a:xfrm>
            <a:off x="234140" y="266570"/>
            <a:ext cx="103521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spc="-88" dirty="0">
                <a:solidFill>
                  <a:srgbClr val="FFFFFF"/>
                </a:solidFill>
                <a:latin typeface="Tahoma"/>
                <a:cs typeface="Tahoma"/>
              </a:rPr>
              <a:t>Региональная модель формирования и оценки </a:t>
            </a:r>
          </a:p>
          <a:p>
            <a:pPr lvl="0"/>
            <a:r>
              <a:rPr lang="ru-RU" sz="2400" spc="-88" dirty="0">
                <a:solidFill>
                  <a:srgbClr val="FFFFFF"/>
                </a:solidFill>
                <a:latin typeface="Tahoma"/>
                <a:cs typeface="Tahoma"/>
              </a:rPr>
              <a:t>функциональной грамотности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B32097E-54EE-43EF-B0FE-FF2965BF387B}"/>
              </a:ext>
            </a:extLst>
          </p:cNvPr>
          <p:cNvSpPr/>
          <p:nvPr/>
        </p:nvSpPr>
        <p:spPr>
          <a:xfrm>
            <a:off x="1142731" y="1708504"/>
            <a:ext cx="553709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образования Республики Мордовия</a:t>
            </a:r>
          </a:p>
          <a:p>
            <a:pPr lvl="0"/>
            <a:r>
              <a:rPr lang="ru-RU" sz="1400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Координационный совет</a:t>
            </a:r>
          </a:p>
          <a:p>
            <a:pPr algn="r"/>
            <a:endParaRPr lang="ru-RU" dirty="0">
              <a:solidFill>
                <a:srgbClr val="33395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Стрелка: вверх 9">
            <a:extLst>
              <a:ext uri="{FF2B5EF4-FFF2-40B4-BE49-F238E27FC236}">
                <a16:creationId xmlns:a16="http://schemas.microsoft.com/office/drawing/2014/main" id="{3375A605-CE5F-40D6-AFFF-0381B35B9269}"/>
              </a:ext>
            </a:extLst>
          </p:cNvPr>
          <p:cNvSpPr/>
          <p:nvPr/>
        </p:nvSpPr>
        <p:spPr>
          <a:xfrm>
            <a:off x="505053" y="3429000"/>
            <a:ext cx="369330" cy="2835154"/>
          </a:xfrm>
          <a:prstGeom prst="upArrow">
            <a:avLst/>
          </a:prstGeom>
          <a:solidFill>
            <a:srgbClr val="333958"/>
          </a:solidFill>
          <a:ln>
            <a:solidFill>
              <a:srgbClr val="373C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4FFE438-EB14-4A44-A8D1-740B78229726}"/>
              </a:ext>
            </a:extLst>
          </p:cNvPr>
          <p:cNvSpPr/>
          <p:nvPr/>
        </p:nvSpPr>
        <p:spPr>
          <a:xfrm>
            <a:off x="1142731" y="2372125"/>
            <a:ext cx="57006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Муниципальные органы, </a:t>
            </a:r>
          </a:p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осуществляющие управление в сфере образования</a:t>
            </a:r>
          </a:p>
          <a:p>
            <a:pPr lvl="0"/>
            <a:r>
              <a:rPr lang="ru-RU" sz="1400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Координационные советы</a:t>
            </a:r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ACD2C01-1FF3-4E71-AF28-5CC2BF2B3421}"/>
              </a:ext>
            </a:extLst>
          </p:cNvPr>
          <p:cNvSpPr/>
          <p:nvPr/>
        </p:nvSpPr>
        <p:spPr>
          <a:xfrm>
            <a:off x="1110860" y="4806485"/>
            <a:ext cx="49247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Муниципальные и школьные координаторы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7BA4432-1F36-492F-B384-EEB38E12AB67}"/>
              </a:ext>
            </a:extLst>
          </p:cNvPr>
          <p:cNvSpPr/>
          <p:nvPr/>
        </p:nvSpPr>
        <p:spPr>
          <a:xfrm>
            <a:off x="8452865" y="5746546"/>
            <a:ext cx="272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Муниципальные планы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FBDCB52-3FA7-4803-A868-69268AB13E44}"/>
              </a:ext>
            </a:extLst>
          </p:cNvPr>
          <p:cNvSpPr/>
          <p:nvPr/>
        </p:nvSpPr>
        <p:spPr>
          <a:xfrm>
            <a:off x="8448731" y="2541600"/>
            <a:ext cx="2281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план</a:t>
            </a:r>
          </a:p>
        </p:txBody>
      </p:sp>
      <p:pic>
        <p:nvPicPr>
          <p:cNvPr id="32" name="Рисунок 31" descr="Список">
            <a:extLst>
              <a:ext uri="{FF2B5EF4-FFF2-40B4-BE49-F238E27FC236}">
                <a16:creationId xmlns:a16="http://schemas.microsoft.com/office/drawing/2014/main" id="{28A0BE6A-F962-4E27-8338-99B9EA9971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59250" y="5474012"/>
            <a:ext cx="914400" cy="914400"/>
          </a:xfrm>
          <a:prstGeom prst="rect">
            <a:avLst/>
          </a:prstGeom>
        </p:spPr>
      </p:pic>
      <p:pic>
        <p:nvPicPr>
          <p:cNvPr id="35" name="Рисунок 34" descr="Доска-планшет">
            <a:extLst>
              <a:ext uri="{FF2B5EF4-FFF2-40B4-BE49-F238E27FC236}">
                <a16:creationId xmlns:a16="http://schemas.microsoft.com/office/drawing/2014/main" id="{6E05D7CE-FD32-4259-8020-FED970EFED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09412" y="2208156"/>
            <a:ext cx="964238" cy="964238"/>
          </a:xfrm>
          <a:prstGeom prst="rect">
            <a:avLst/>
          </a:prstGeom>
        </p:spPr>
      </p:pic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DBD9E72C-3BC1-43C1-A1A8-0435DD8EB7A0}"/>
              </a:ext>
            </a:extLst>
          </p:cNvPr>
          <p:cNvSpPr/>
          <p:nvPr/>
        </p:nvSpPr>
        <p:spPr>
          <a:xfrm>
            <a:off x="1057415" y="3436823"/>
            <a:ext cx="4397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ГБУ ДПО РМ «ЦНППМ «Педагог 13.ру»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951CFB60-BE29-46D7-89F9-6C16C75FD6DA}"/>
              </a:ext>
            </a:extLst>
          </p:cNvPr>
          <p:cNvSpPr/>
          <p:nvPr/>
        </p:nvSpPr>
        <p:spPr>
          <a:xfrm>
            <a:off x="1110860" y="4041962"/>
            <a:ext cx="36182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ГБУ РМ «ЦОКО «Перспектива» </a:t>
            </a:r>
          </a:p>
          <a:p>
            <a:r>
              <a:rPr lang="ru-RU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E45D1249-B248-4DE9-9343-D27333F08FC0}"/>
              </a:ext>
            </a:extLst>
          </p:cNvPr>
          <p:cNvSpPr/>
          <p:nvPr/>
        </p:nvSpPr>
        <p:spPr>
          <a:xfrm>
            <a:off x="8473650" y="4919650"/>
            <a:ext cx="1463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</a:t>
            </a:r>
          </a:p>
        </p:txBody>
      </p:sp>
      <p:pic>
        <p:nvPicPr>
          <p:cNvPr id="40" name="Рисунок 39" descr="Линейчатая диаграмма (справа налево)">
            <a:extLst>
              <a:ext uri="{FF2B5EF4-FFF2-40B4-BE49-F238E27FC236}">
                <a16:creationId xmlns:a16="http://schemas.microsoft.com/office/drawing/2014/main" id="{3B726C8C-E9A6-44AF-8640-4B26ED31D2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59250" y="4572177"/>
            <a:ext cx="914400" cy="914400"/>
          </a:xfrm>
          <a:prstGeom prst="rect">
            <a:avLst/>
          </a:prstGeom>
        </p:spPr>
      </p:pic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0DAAE7D8-DF0B-4980-8314-3038C915DCC5}"/>
              </a:ext>
            </a:extLst>
          </p:cNvPr>
          <p:cNvSpPr/>
          <p:nvPr/>
        </p:nvSpPr>
        <p:spPr>
          <a:xfrm>
            <a:off x="8506691" y="3776417"/>
            <a:ext cx="35990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Адресная методическая работа </a:t>
            </a:r>
          </a:p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педагогами ОО </a:t>
            </a:r>
          </a:p>
        </p:txBody>
      </p:sp>
      <p:pic>
        <p:nvPicPr>
          <p:cNvPr id="43" name="Рисунок 42" descr="Расширение бизнеса">
            <a:extLst>
              <a:ext uri="{FF2B5EF4-FFF2-40B4-BE49-F238E27FC236}">
                <a16:creationId xmlns:a16="http://schemas.microsoft.com/office/drawing/2014/main" id="{4F3A579A-7FF3-46A3-843D-5FA9163AF8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92291" y="3631193"/>
            <a:ext cx="914400" cy="91440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8CBF4071-2901-49A3-A6D3-DDC7D17E7E7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60322" y="4548571"/>
            <a:ext cx="2399609" cy="57859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F7E479C-42F1-4726-9B3C-A99D14AECFF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00306" y="4287728"/>
            <a:ext cx="2402032" cy="60965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AE6401A-754D-48E2-95E7-537EBC9B538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20979" y="1883794"/>
            <a:ext cx="2402032" cy="6096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8A416E-185B-49FD-846A-09675085C8D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4140" y="2157506"/>
            <a:ext cx="235551" cy="210948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CD41DEB-834A-4E68-9731-B1F7B328A19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5400000">
            <a:off x="5428057" y="4609472"/>
            <a:ext cx="3590922" cy="9114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026F966-2684-4811-947E-E734DBEA9D20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16301" y="1608655"/>
            <a:ext cx="91448" cy="359085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D6836F8-7A91-4ACD-B1A7-1DFBBD63D8C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285013" y="3907999"/>
            <a:ext cx="231668" cy="2109399"/>
          </a:xfrm>
          <a:prstGeom prst="rect">
            <a:avLst/>
          </a:prstGeom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92C7891-E018-4ABD-B2B2-A78B46E61ED3}"/>
              </a:ext>
            </a:extLst>
          </p:cNvPr>
          <p:cNvSpPr/>
          <p:nvPr/>
        </p:nvSpPr>
        <p:spPr>
          <a:xfrm>
            <a:off x="1110860" y="5425663"/>
            <a:ext cx="4087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 и обучающиеся </a:t>
            </a:r>
          </a:p>
          <a:p>
            <a:pPr lvl="0"/>
            <a:r>
              <a:rPr lang="ru-RU" dirty="0">
                <a:solidFill>
                  <a:srgbClr val="33395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общеобразовательных организаций </a:t>
            </a:r>
          </a:p>
        </p:txBody>
      </p:sp>
    </p:spTree>
    <p:extLst>
      <p:ext uri="{BB962C8B-B14F-4D97-AF65-F5344CB8AC3E}">
        <p14:creationId xmlns:p14="http://schemas.microsoft.com/office/powerpoint/2010/main" val="726800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DF6C920-22B5-41C9-B97C-B6A3464A4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5331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720D558-2E65-4D46-9444-A6364204F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364139"/>
          </a:xfrm>
          <a:prstGeom prst="rect">
            <a:avLst/>
          </a:prstGeom>
        </p:spPr>
      </p:pic>
      <p:sp>
        <p:nvSpPr>
          <p:cNvPr id="22" name="object 10">
            <a:extLst>
              <a:ext uri="{FF2B5EF4-FFF2-40B4-BE49-F238E27FC236}">
                <a16:creationId xmlns:a16="http://schemas.microsoft.com/office/drawing/2014/main" id="{8DBB78FE-7111-4F81-920D-3ED2AA3723F6}"/>
              </a:ext>
            </a:extLst>
          </p:cNvPr>
          <p:cNvSpPr txBox="1">
            <a:spLocks/>
          </p:cNvSpPr>
          <p:nvPr/>
        </p:nvSpPr>
        <p:spPr>
          <a:xfrm>
            <a:off x="426495" y="82817"/>
            <a:ext cx="11595659" cy="1142210"/>
          </a:xfrm>
          <a:prstGeom prst="rect">
            <a:avLst/>
          </a:prstGeom>
          <a:effectLst/>
        </p:spPr>
        <p:txBody>
          <a:bodyPr vert="horz" wrap="square" lIns="0" tIns="8483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929">
              <a:lnSpc>
                <a:spcPct val="100000"/>
              </a:lnSpc>
              <a:spcBef>
                <a:spcPts val="67"/>
              </a:spcBef>
            </a:pPr>
            <a:r>
              <a:rPr lang="ru-RU" sz="2400" spc="-21" dirty="0">
                <a:solidFill>
                  <a:srgbClr val="FFFFFF"/>
                </a:solidFill>
                <a:latin typeface="Tahoma"/>
                <a:cs typeface="Tahoma"/>
              </a:rPr>
              <a:t>Площадки  вовлечения в систему непрерывного повышения </a:t>
            </a:r>
          </a:p>
          <a:p>
            <a:pPr marL="8929">
              <a:lnSpc>
                <a:spcPct val="100000"/>
              </a:lnSpc>
              <a:spcBef>
                <a:spcPts val="67"/>
              </a:spcBef>
            </a:pPr>
            <a:r>
              <a:rPr lang="ru-RU" sz="2400" spc="-21" dirty="0">
                <a:solidFill>
                  <a:srgbClr val="FFFFFF"/>
                </a:solidFill>
                <a:latin typeface="Tahoma"/>
                <a:cs typeface="Tahoma"/>
              </a:rPr>
              <a:t>профессионального мастерства педагогических работников </a:t>
            </a:r>
          </a:p>
          <a:p>
            <a:pPr marL="8929">
              <a:lnSpc>
                <a:spcPct val="100000"/>
              </a:lnSpc>
              <a:spcBef>
                <a:spcPts val="67"/>
              </a:spcBef>
            </a:pPr>
            <a:r>
              <a:rPr lang="ru-RU" sz="2400" spc="-21" dirty="0">
                <a:solidFill>
                  <a:srgbClr val="FFFFFF"/>
                </a:solidFill>
                <a:latin typeface="Tahoma"/>
                <a:cs typeface="Tahoma"/>
              </a:rPr>
              <a:t>по формированию функциональной грамотности</a:t>
            </a:r>
            <a:endParaRPr lang="ru-RU" sz="2400" dirty="0">
              <a:latin typeface="Tahoma"/>
              <a:cs typeface="Tahoma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685716-DFF1-4C29-8042-0B6B4BB06A82}"/>
              </a:ext>
            </a:extLst>
          </p:cNvPr>
          <p:cNvSpPr/>
          <p:nvPr/>
        </p:nvSpPr>
        <p:spPr>
          <a:xfrm>
            <a:off x="8241336" y="2482234"/>
            <a:ext cx="162657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00" b="1" dirty="0">
                <a:ln w="0"/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лаборатория математического </a:t>
            </a:r>
          </a:p>
          <a:p>
            <a:pPr algn="ctr"/>
            <a:r>
              <a:rPr lang="ru-RU" sz="1100" b="1" dirty="0">
                <a:ln w="0"/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и информатики</a:t>
            </a:r>
            <a:endParaRPr lang="ru-RU" sz="1100" b="1" cap="none" spc="0" dirty="0">
              <a:ln w="0"/>
              <a:solidFill>
                <a:srgbClr val="373C5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2E4F9BE-695A-4033-8D46-EC942C626589}"/>
              </a:ext>
            </a:extLst>
          </p:cNvPr>
          <p:cNvSpPr/>
          <p:nvPr/>
        </p:nvSpPr>
        <p:spPr>
          <a:xfrm>
            <a:off x="8425307" y="5965759"/>
            <a:ext cx="1535998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лаборатория </a:t>
            </a:r>
          </a:p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филологического </a:t>
            </a:r>
          </a:p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образования</a:t>
            </a:r>
            <a:endParaRPr lang="ru-RU" sz="1100" b="1" dirty="0">
              <a:solidFill>
                <a:srgbClr val="373C59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EB5D0C2-7FE7-4579-A7DD-59DB44D4A632}"/>
              </a:ext>
            </a:extLst>
          </p:cNvPr>
          <p:cNvSpPr/>
          <p:nvPr/>
        </p:nvSpPr>
        <p:spPr>
          <a:xfrm>
            <a:off x="8969653" y="4273105"/>
            <a:ext cx="23089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лаборатория </a:t>
            </a:r>
          </a:p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естественно-научного и технологического</a:t>
            </a:r>
          </a:p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 образования</a:t>
            </a:r>
            <a:endParaRPr lang="ru-RU" sz="1100" b="1" dirty="0">
              <a:solidFill>
                <a:srgbClr val="373C59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D2FB0E3-6BE3-4FCA-A30A-9A167479DCCB}"/>
              </a:ext>
            </a:extLst>
          </p:cNvPr>
          <p:cNvSpPr/>
          <p:nvPr/>
        </p:nvSpPr>
        <p:spPr>
          <a:xfrm>
            <a:off x="913351" y="4094545"/>
            <a:ext cx="192689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лаборатория </a:t>
            </a:r>
          </a:p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общественно-научного </a:t>
            </a:r>
          </a:p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образования</a:t>
            </a:r>
            <a:endParaRPr lang="ru-RU" sz="1100" b="1" dirty="0">
              <a:solidFill>
                <a:srgbClr val="373C59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3063C6A-1714-4484-A20F-53DC597E21D1}"/>
              </a:ext>
            </a:extLst>
          </p:cNvPr>
          <p:cNvSpPr/>
          <p:nvPr/>
        </p:nvSpPr>
        <p:spPr>
          <a:xfrm>
            <a:off x="9924667" y="2465442"/>
            <a:ext cx="162657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лаборатория</a:t>
            </a:r>
          </a:p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 физического </a:t>
            </a:r>
          </a:p>
          <a:p>
            <a:pPr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воспитания и ОБЖ</a:t>
            </a:r>
            <a:endParaRPr lang="ru-RU" sz="1100" b="1" dirty="0">
              <a:solidFill>
                <a:srgbClr val="373C59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1D13A81-91C3-4D93-B50E-24489E7D57EA}"/>
              </a:ext>
            </a:extLst>
          </p:cNvPr>
          <p:cNvSpPr/>
          <p:nvPr/>
        </p:nvSpPr>
        <p:spPr>
          <a:xfrm>
            <a:off x="354492" y="2661607"/>
            <a:ext cx="13904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лаборатория </a:t>
            </a:r>
          </a:p>
          <a:p>
            <a:pPr algn="ctr"/>
            <a:r>
              <a:rPr lang="en-US" sz="1100" b="1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STEM</a:t>
            </a:r>
            <a:r>
              <a:rPr lang="ru-RU" sz="1100" b="1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-обучения дошкольников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020408" y="1445628"/>
            <a:ext cx="4080985" cy="5242660"/>
          </a:xfrm>
          <a:prstGeom prst="roundRect">
            <a:avLst/>
          </a:prstGeom>
          <a:noFill/>
          <a:ln w="28575">
            <a:solidFill>
              <a:srgbClr val="A826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9E8697-9D02-4DB7-81BC-7D7238CD6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1361" y="1884379"/>
            <a:ext cx="4059078" cy="43651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A82676"/>
                </a:solidFill>
                <a:latin typeface="Tahoma"/>
                <a:cs typeface="Tahoma"/>
              </a:rPr>
              <a:t>Направления деятельности лабораторий:</a:t>
            </a:r>
          </a:p>
          <a:p>
            <a:pPr lvl="0"/>
            <a:r>
              <a:rPr lang="ru-RU" sz="1400" dirty="0">
                <a:solidFill>
                  <a:prstClr val="black"/>
                </a:solidFill>
                <a:latin typeface="Tahoma"/>
                <a:cs typeface="Tahoma"/>
              </a:rPr>
              <a:t>выявление профессиональных дефицитов; </a:t>
            </a:r>
          </a:p>
          <a:p>
            <a:r>
              <a:rPr lang="ru-RU" sz="1400" dirty="0">
                <a:latin typeface="Tahoma"/>
                <a:cs typeface="Tahoma"/>
              </a:rPr>
              <a:t>сопровождение разработки и реализации индивидуальных образовательных маршрутов педагогов;</a:t>
            </a:r>
          </a:p>
          <a:p>
            <a:r>
              <a:rPr lang="ru-RU" sz="1400" dirty="0">
                <a:latin typeface="Tahoma"/>
                <a:cs typeface="Tahoma"/>
              </a:rPr>
              <a:t>научно-методическое сопровождение деятельности педагогов и образовательных организаций, разрабатывающих и внедряющих образцы новых образовательных практик;</a:t>
            </a:r>
          </a:p>
          <a:p>
            <a:r>
              <a:rPr lang="ru-RU" sz="1400" dirty="0">
                <a:latin typeface="Tahoma"/>
                <a:cs typeface="Tahoma"/>
              </a:rPr>
              <a:t>сопровождение республиканских инновационных площадок, сетевых творческих групп педагогов и образовательных инициатив;</a:t>
            </a:r>
          </a:p>
          <a:p>
            <a:r>
              <a:rPr lang="ru-RU" sz="1400" dirty="0">
                <a:latin typeface="Tahoma"/>
                <a:cs typeface="Tahoma"/>
              </a:rPr>
              <a:t>расширение базы электронных, методических и дидактических разработок педагогов и др.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307" y="1605260"/>
            <a:ext cx="1164749" cy="79543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200" y="3443877"/>
            <a:ext cx="790933" cy="769441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0011" y="1561465"/>
            <a:ext cx="1035890" cy="927061"/>
          </a:xfrm>
          <a:prstGeom prst="rect">
            <a:avLst/>
          </a:prstGeom>
        </p:spPr>
      </p:pic>
      <p:sp>
        <p:nvSpPr>
          <p:cNvPr id="21" name="Прямоугольник: один скругленный угол 20">
            <a:extLst>
              <a:ext uri="{FF2B5EF4-FFF2-40B4-BE49-F238E27FC236}">
                <a16:creationId xmlns:a16="http://schemas.microsoft.com/office/drawing/2014/main" id="{A0E7A5BD-4F1B-46AD-891D-2E4A5D69E6F2}"/>
              </a:ext>
            </a:extLst>
          </p:cNvPr>
          <p:cNvSpPr/>
          <p:nvPr/>
        </p:nvSpPr>
        <p:spPr>
          <a:xfrm>
            <a:off x="2039040" y="2661607"/>
            <a:ext cx="1844117" cy="600163"/>
          </a:xfrm>
          <a:prstGeom prst="round1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373C5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лаборатория начального общего образования</a:t>
            </a:r>
          </a:p>
        </p:txBody>
      </p:sp>
      <p:pic>
        <p:nvPicPr>
          <p:cNvPr id="11" name="Рисунок 10" descr="Катушка с кинопленкой">
            <a:extLst>
              <a:ext uri="{FF2B5EF4-FFF2-40B4-BE49-F238E27FC236}">
                <a16:creationId xmlns:a16="http://schemas.microsoft.com/office/drawing/2014/main" id="{B409099D-2FA9-443F-949F-7EA506E409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57180" y="4990419"/>
            <a:ext cx="894064" cy="894064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54B6F71-C07E-4E49-8334-F45135C362BF}"/>
              </a:ext>
            </a:extLst>
          </p:cNvPr>
          <p:cNvSpPr/>
          <p:nvPr/>
        </p:nvSpPr>
        <p:spPr>
          <a:xfrm>
            <a:off x="10285219" y="5900298"/>
            <a:ext cx="176645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лаборатория </a:t>
            </a:r>
          </a:p>
          <a:p>
            <a:pPr lvl="0"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культурологического</a:t>
            </a:r>
          </a:p>
          <a:p>
            <a:pPr lvl="0"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образования</a:t>
            </a:r>
          </a:p>
        </p:txBody>
      </p:sp>
      <p:pic>
        <p:nvPicPr>
          <p:cNvPr id="26" name="Рисунок 25" descr="Конференц-зал">
            <a:extLst>
              <a:ext uri="{FF2B5EF4-FFF2-40B4-BE49-F238E27FC236}">
                <a16:creationId xmlns:a16="http://schemas.microsoft.com/office/drawing/2014/main" id="{D1D03B21-4984-4F2D-9961-E2B1B43DC01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362175" y="1651517"/>
            <a:ext cx="1197849" cy="1197849"/>
          </a:xfrm>
          <a:prstGeom prst="rect">
            <a:avLst/>
          </a:prstGeom>
        </p:spPr>
      </p:pic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90676721-4424-4AD3-A0CB-61A78B60272B}"/>
              </a:ext>
            </a:extLst>
          </p:cNvPr>
          <p:cNvSpPr/>
          <p:nvPr/>
        </p:nvSpPr>
        <p:spPr>
          <a:xfrm>
            <a:off x="128599" y="5750315"/>
            <a:ext cx="146739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лаборатория </a:t>
            </a:r>
          </a:p>
          <a:p>
            <a:pPr lvl="0"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финансовой </a:t>
            </a:r>
          </a:p>
          <a:p>
            <a:pPr lvl="0"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грамотности</a:t>
            </a:r>
            <a:endParaRPr lang="ru-RU" sz="1100" b="1" dirty="0">
              <a:solidFill>
                <a:srgbClr val="373C59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F8DE400-4867-427B-A513-C944734B5D02}"/>
              </a:ext>
            </a:extLst>
          </p:cNvPr>
          <p:cNvSpPr/>
          <p:nvPr/>
        </p:nvSpPr>
        <p:spPr>
          <a:xfrm>
            <a:off x="1954459" y="5581038"/>
            <a:ext cx="17762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лаборатория </a:t>
            </a:r>
          </a:p>
          <a:p>
            <a:pPr lvl="0" algn="ctr"/>
            <a:r>
              <a:rPr lang="ru-RU" sz="1100" b="1" dirty="0">
                <a:solidFill>
                  <a:srgbClr val="373C59"/>
                </a:solidFill>
                <a:latin typeface="Tahoma"/>
                <a:cs typeface="Tahoma"/>
              </a:rPr>
              <a:t>воспитания и творческого развития личности</a:t>
            </a:r>
            <a:endParaRPr lang="ru-RU" sz="1100" b="1" dirty="0">
              <a:solidFill>
                <a:srgbClr val="373C59"/>
              </a:solidFill>
            </a:endParaRPr>
          </a:p>
        </p:txBody>
      </p:sp>
      <p:pic>
        <p:nvPicPr>
          <p:cNvPr id="32" name="Рисунок 31" descr="Деньги">
            <a:extLst>
              <a:ext uri="{FF2B5EF4-FFF2-40B4-BE49-F238E27FC236}">
                <a16:creationId xmlns:a16="http://schemas.microsoft.com/office/drawing/2014/main" id="{5E64758D-AD24-4583-9CD0-87FB965FD76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84175" y="4747254"/>
            <a:ext cx="914400" cy="914400"/>
          </a:xfrm>
          <a:prstGeom prst="rect">
            <a:avLst/>
          </a:prstGeom>
        </p:spPr>
      </p:pic>
      <p:pic>
        <p:nvPicPr>
          <p:cNvPr id="34" name="Рисунок 33" descr="Фрагменты головоломки">
            <a:extLst>
              <a:ext uri="{FF2B5EF4-FFF2-40B4-BE49-F238E27FC236}">
                <a16:creationId xmlns:a16="http://schemas.microsoft.com/office/drawing/2014/main" id="{2DC29E4A-02A3-4314-8221-94F4ABF98DA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70000" y="1705714"/>
            <a:ext cx="914400" cy="914400"/>
          </a:xfrm>
          <a:prstGeom prst="rect">
            <a:avLst/>
          </a:prstGeom>
        </p:spPr>
      </p:pic>
      <p:pic>
        <p:nvPicPr>
          <p:cNvPr id="36" name="Рисунок 35" descr="Драма">
            <a:extLst>
              <a:ext uri="{FF2B5EF4-FFF2-40B4-BE49-F238E27FC236}">
                <a16:creationId xmlns:a16="http://schemas.microsoft.com/office/drawing/2014/main" id="{3E8C4562-C83C-4648-AB76-3BD703816E5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530991" y="4616873"/>
            <a:ext cx="914400" cy="914400"/>
          </a:xfrm>
          <a:prstGeom prst="rect">
            <a:avLst/>
          </a:prstGeom>
        </p:spPr>
      </p:pic>
      <p:pic>
        <p:nvPicPr>
          <p:cNvPr id="38" name="Рисунок 37" descr="Открытая книга">
            <a:extLst>
              <a:ext uri="{FF2B5EF4-FFF2-40B4-BE49-F238E27FC236}">
                <a16:creationId xmlns:a16="http://schemas.microsoft.com/office/drawing/2014/main" id="{D323EB7D-74E1-483C-BA6C-9E4B4A1DF44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720395" y="5042546"/>
            <a:ext cx="914400" cy="914400"/>
          </a:xfrm>
          <a:prstGeom prst="rect">
            <a:avLst/>
          </a:prstGeom>
        </p:spPr>
      </p:pic>
      <p:pic>
        <p:nvPicPr>
          <p:cNvPr id="42" name="Рисунок 41" descr="Академическая шапочка">
            <a:extLst>
              <a:ext uri="{FF2B5EF4-FFF2-40B4-BE49-F238E27FC236}">
                <a16:creationId xmlns:a16="http://schemas.microsoft.com/office/drawing/2014/main" id="{03133A7C-E8D5-4A6A-8639-273F78E04D6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507990" y="3251675"/>
            <a:ext cx="85344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99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CF1BBC9C-9C2B-43BA-93F8-35D5AEB684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4588"/>
          <a:stretch/>
        </p:blipFill>
        <p:spPr>
          <a:xfrm>
            <a:off x="0" y="-10829"/>
            <a:ext cx="12192000" cy="138002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3113" y="3294580"/>
            <a:ext cx="898158" cy="87350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07537" y="2165556"/>
            <a:ext cx="653521" cy="597156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9FD2991F-4579-45CE-B6CE-35E97EF334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73642" y="1289167"/>
            <a:ext cx="4804064" cy="115834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4DCDD7A1-42D2-4EBE-A7AD-8AE85E6DF3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3884661" y="4342835"/>
            <a:ext cx="4350879" cy="104907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01FD3A6A-EB2D-48CD-B7D7-AACC3A8D06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14834" y="1513061"/>
            <a:ext cx="3365284" cy="176799"/>
          </a:xfrm>
          <a:prstGeom prst="rect">
            <a:avLst/>
          </a:prstGeom>
        </p:spPr>
      </p:pic>
      <p:sp>
        <p:nvSpPr>
          <p:cNvPr id="33" name="object 20">
            <a:extLst>
              <a:ext uri="{FF2B5EF4-FFF2-40B4-BE49-F238E27FC236}">
                <a16:creationId xmlns:a16="http://schemas.microsoft.com/office/drawing/2014/main" id="{4C365302-ABD6-46DA-8DBA-C94AA05F7C95}"/>
              </a:ext>
            </a:extLst>
          </p:cNvPr>
          <p:cNvSpPr txBox="1"/>
          <p:nvPr/>
        </p:nvSpPr>
        <p:spPr>
          <a:xfrm>
            <a:off x="1564203" y="3263950"/>
            <a:ext cx="4800431" cy="809236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marR="3572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spc="-4" dirty="0">
                <a:solidFill>
                  <a:srgbClr val="A82676"/>
                </a:solidFill>
                <a:latin typeface="Arial Narrow" panose="020B0606020202030204" pitchFamily="34" charset="0"/>
                <a:cs typeface="Arial"/>
              </a:rPr>
              <a:t>200 + </a:t>
            </a:r>
            <a:r>
              <a:rPr kumimoji="0" lang="ru-RU" sz="1400" b="1" i="0" u="none" strike="noStrike" kern="1200" cap="none" spc="-4" normalizeH="0" baseline="0" noProof="0" dirty="0">
                <a:ln>
                  <a:noFill/>
                </a:ln>
                <a:solidFill>
                  <a:srgbClr val="333958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Повышение квалификации педагогических </a:t>
            </a:r>
          </a:p>
          <a:p>
            <a:pPr marL="8929" marR="3572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-4" normalizeH="0" baseline="0" noProof="0" dirty="0">
                <a:ln>
                  <a:noFill/>
                </a:ln>
                <a:solidFill>
                  <a:srgbClr val="333958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и управленческих кадров на базе </a:t>
            </a:r>
            <a:endParaRPr lang="ru-RU" sz="1400" b="1" spc="-4" dirty="0">
              <a:solidFill>
                <a:srgbClr val="333958"/>
              </a:solidFill>
              <a:latin typeface="Arial Narrow" panose="020B0606020202030204" pitchFamily="34" charset="0"/>
              <a:cs typeface="Arial"/>
            </a:endParaRPr>
          </a:p>
          <a:p>
            <a:pPr marL="8929" marR="3572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-4" normalizeH="0" baseline="0" noProof="0" dirty="0">
                <a:ln>
                  <a:noFill/>
                </a:ln>
                <a:solidFill>
                  <a:srgbClr val="333958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ГБУ ДПО РМ «ЦНППМ «Педагог 13.ру»</a:t>
            </a:r>
            <a:endParaRPr kumimoji="0" sz="2000" b="1" i="0" u="none" strike="noStrike" kern="1200" cap="none" spc="-4" normalizeH="0" baseline="0" noProof="0" dirty="0">
              <a:ln>
                <a:noFill/>
              </a:ln>
              <a:solidFill>
                <a:srgbClr val="333958"/>
              </a:solidFill>
              <a:effectLst/>
              <a:uLnTx/>
              <a:uFillTx/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34" name="object 20">
            <a:extLst>
              <a:ext uri="{FF2B5EF4-FFF2-40B4-BE49-F238E27FC236}">
                <a16:creationId xmlns:a16="http://schemas.microsoft.com/office/drawing/2014/main" id="{5C0384A4-53A1-48AE-9B0D-9129008239B6}"/>
              </a:ext>
            </a:extLst>
          </p:cNvPr>
          <p:cNvSpPr txBox="1"/>
          <p:nvPr/>
        </p:nvSpPr>
        <p:spPr>
          <a:xfrm>
            <a:off x="1589370" y="1975579"/>
            <a:ext cx="4195095" cy="809236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0" marR="3572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-4" normalizeH="0" baseline="0" noProof="0" dirty="0">
                <a:ln>
                  <a:noFill/>
                </a:ln>
                <a:solidFill>
                  <a:srgbClr val="A82676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389</a:t>
            </a:r>
            <a:r>
              <a:rPr kumimoji="0" lang="ru-RU" sz="1800" b="1" i="0" u="none" strike="noStrike" kern="1200" cap="none" spc="-4" normalizeH="0" baseline="0" noProof="0" dirty="0">
                <a:ln>
                  <a:noFill/>
                </a:ln>
                <a:solidFill>
                  <a:srgbClr val="333958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  </a:t>
            </a:r>
            <a:r>
              <a:rPr kumimoji="0" lang="ru-RU" sz="1400" b="1" i="0" u="none" strike="noStrike" kern="1200" cap="none" spc="-4" normalizeH="0" baseline="0" noProof="0" dirty="0">
                <a:ln>
                  <a:noFill/>
                </a:ln>
                <a:solidFill>
                  <a:srgbClr val="333958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Повышение квалификации тьюторов и педагогов</a:t>
            </a:r>
            <a:endParaRPr kumimoji="0" lang="ru-RU" sz="1400" b="1" i="0" u="none" strike="noStrike" kern="1200" cap="none" spc="-40" normalizeH="0" baseline="0" noProof="0" dirty="0">
              <a:ln>
                <a:noFill/>
              </a:ln>
              <a:solidFill>
                <a:srgbClr val="333958"/>
              </a:solidFill>
              <a:effectLst/>
              <a:uLnTx/>
              <a:uFillTx/>
              <a:latin typeface="Arial Narrow" panose="020B0606020202030204" pitchFamily="34" charset="0"/>
              <a:cs typeface="Arial"/>
            </a:endParaRPr>
          </a:p>
          <a:p>
            <a:pPr marL="0" marR="3572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-40" normalizeH="0" baseline="0" noProof="0" dirty="0">
                <a:ln>
                  <a:noFill/>
                </a:ln>
                <a:solidFill>
                  <a:srgbClr val="333958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на базе Академии Министерства просвещения РФ по модулю «Формирование функциональной грамотности»</a:t>
            </a:r>
            <a:endParaRPr kumimoji="0" sz="1600" b="1" i="0" u="none" strike="noStrike" kern="1200" cap="none" spc="-40" normalizeH="0" baseline="0" noProof="0" dirty="0">
              <a:ln>
                <a:noFill/>
              </a:ln>
              <a:solidFill>
                <a:srgbClr val="333958"/>
              </a:solidFill>
              <a:effectLst/>
              <a:uLnTx/>
              <a:uFillTx/>
              <a:latin typeface="Arial Narrow" panose="020B0606020202030204" pitchFamily="34" charset="0"/>
              <a:cs typeface="Arial"/>
            </a:endParaRPr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44EBAB3F-66FE-47AF-9771-2794764AB63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81" r="68758" b="35021"/>
          <a:stretch/>
        </p:blipFill>
        <p:spPr>
          <a:xfrm>
            <a:off x="77803" y="4315414"/>
            <a:ext cx="1286074" cy="1129784"/>
          </a:xfrm>
          <a:prstGeom prst="rect">
            <a:avLst/>
          </a:prstGeom>
        </p:spPr>
      </p:pic>
      <p:pic>
        <p:nvPicPr>
          <p:cNvPr id="1026" name="Picture 2" descr="https://icon-library.com/images/img_38097.png">
            <a:extLst>
              <a:ext uri="{FF2B5EF4-FFF2-40B4-BE49-F238E27FC236}">
                <a16:creationId xmlns:a16="http://schemas.microsoft.com/office/drawing/2014/main" id="{AAC7FFBB-4657-4CBF-9CA9-B22BFCB17F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1" y="1801242"/>
            <a:ext cx="947763" cy="112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object 20">
            <a:extLst>
              <a:ext uri="{FF2B5EF4-FFF2-40B4-BE49-F238E27FC236}">
                <a16:creationId xmlns:a16="http://schemas.microsoft.com/office/drawing/2014/main" id="{A46D7E79-89D4-4962-9479-1FE37866FABC}"/>
              </a:ext>
            </a:extLst>
          </p:cNvPr>
          <p:cNvSpPr txBox="1"/>
          <p:nvPr/>
        </p:nvSpPr>
        <p:spPr>
          <a:xfrm>
            <a:off x="1475077" y="5553252"/>
            <a:ext cx="3554124" cy="1024680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marR="3572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spc="-4" dirty="0">
                <a:solidFill>
                  <a:srgbClr val="A82676"/>
                </a:solidFill>
                <a:latin typeface="Arial Narrow" panose="020B0606020202030204" pitchFamily="34" charset="0"/>
                <a:cs typeface="Arial"/>
              </a:rPr>
              <a:t>12</a:t>
            </a:r>
            <a:r>
              <a:rPr kumimoji="0" lang="ru-RU" sz="2400" b="1" i="0" u="none" strike="noStrike" kern="1200" cap="none" spc="-4" normalizeH="0" baseline="0" noProof="0" dirty="0">
                <a:ln>
                  <a:noFill/>
                </a:ln>
                <a:solidFill>
                  <a:srgbClr val="A82676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0</a:t>
            </a:r>
            <a:r>
              <a:rPr lang="ru-RU" sz="2400" b="1" spc="-4" dirty="0">
                <a:solidFill>
                  <a:srgbClr val="3D1B58"/>
                </a:solidFill>
                <a:latin typeface="Arial Narrow" panose="020B0606020202030204" pitchFamily="34" charset="0"/>
                <a:cs typeface="Arial"/>
              </a:rPr>
              <a:t> </a:t>
            </a:r>
            <a:r>
              <a:rPr kumimoji="0" lang="ru-RU" sz="1400" b="1" i="0" u="none" strike="noStrike" kern="1200" cap="none" spc="-4" normalizeH="0" baseline="0" noProof="0" dirty="0">
                <a:ln>
                  <a:noFill/>
                </a:ln>
                <a:solidFill>
                  <a:srgbClr val="333958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индивидуальных образовательных маршрутов для  руководящих и педагогических работников по формированию и оценке  функциональной грамотности</a:t>
            </a:r>
            <a:endParaRPr kumimoji="0" sz="1400" b="1" i="0" u="none" strike="noStrike" kern="1200" cap="none" spc="-4" normalizeH="0" baseline="0" noProof="0" dirty="0">
              <a:ln>
                <a:noFill/>
              </a:ln>
              <a:solidFill>
                <a:srgbClr val="333958"/>
              </a:solidFill>
              <a:effectLst/>
              <a:uLnTx/>
              <a:uFillTx/>
              <a:latin typeface="Arial Narrow" panose="020B0606020202030204" pitchFamily="34" charset="0"/>
              <a:cs typeface="Arial"/>
            </a:endParaRPr>
          </a:p>
        </p:txBody>
      </p:sp>
      <p:pic>
        <p:nvPicPr>
          <p:cNvPr id="1030" name="Picture 6" descr="http://cdn.onlinewebfonts.com/svg/download_466167.png">
            <a:extLst>
              <a:ext uri="{FF2B5EF4-FFF2-40B4-BE49-F238E27FC236}">
                <a16:creationId xmlns:a16="http://schemas.microsoft.com/office/drawing/2014/main" id="{CB2D27FC-316C-4F9A-98D2-60CE0489C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1" y="5616876"/>
            <a:ext cx="882518" cy="81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object 20">
            <a:extLst>
              <a:ext uri="{FF2B5EF4-FFF2-40B4-BE49-F238E27FC236}">
                <a16:creationId xmlns:a16="http://schemas.microsoft.com/office/drawing/2014/main" id="{7385D1F3-E531-4DFD-B500-3ABF09CC6349}"/>
              </a:ext>
            </a:extLst>
          </p:cNvPr>
          <p:cNvSpPr txBox="1"/>
          <p:nvPr/>
        </p:nvSpPr>
        <p:spPr>
          <a:xfrm>
            <a:off x="7386817" y="1844073"/>
            <a:ext cx="4598649" cy="1240123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marR="3572" algn="just"/>
            <a:r>
              <a:rPr lang="ru-RU" sz="2400" b="1" spc="-4" dirty="0">
                <a:solidFill>
                  <a:srgbClr val="A82676"/>
                </a:solidFill>
                <a:latin typeface="Arial Narrow" panose="020B0606020202030204" pitchFamily="34" charset="0"/>
                <a:cs typeface="Arial"/>
              </a:rPr>
              <a:t>15 + </a:t>
            </a:r>
            <a:r>
              <a:rPr lang="ru-RU" sz="1400" b="1" spc="-4" dirty="0">
                <a:solidFill>
                  <a:srgbClr val="373C59"/>
                </a:solidFill>
                <a:latin typeface="Arial Narrow" panose="020B0606020202030204" pitchFamily="34" charset="0"/>
                <a:cs typeface="Arial"/>
              </a:rPr>
              <a:t>Региональные мероприятия с руководителями </a:t>
            </a:r>
          </a:p>
          <a:p>
            <a:pPr marL="8929" marR="3572" algn="just"/>
            <a:r>
              <a:rPr lang="ru-RU" sz="1400" b="1" spc="-4" dirty="0">
                <a:solidFill>
                  <a:srgbClr val="373C59"/>
                </a:solidFill>
                <a:latin typeface="Arial Narrow" panose="020B0606020202030204" pitchFamily="34" charset="0"/>
                <a:cs typeface="Arial"/>
              </a:rPr>
              <a:t>и педагогическими педагогами по вопросам формирования </a:t>
            </a:r>
          </a:p>
          <a:p>
            <a:pPr marL="8929" marR="3572" algn="just"/>
            <a:r>
              <a:rPr lang="ru-RU" sz="1400" b="1" spc="-4" dirty="0">
                <a:solidFill>
                  <a:srgbClr val="373C59"/>
                </a:solidFill>
                <a:latin typeface="Arial Narrow" panose="020B0606020202030204" pitchFamily="34" charset="0"/>
                <a:cs typeface="Arial"/>
              </a:rPr>
              <a:t>и оценки функциональной грамотности (вебинары, форумы, мастер-классы, питч-сессии, тренинги, педагогические марафоны)</a:t>
            </a:r>
          </a:p>
        </p:txBody>
      </p:sp>
      <p:sp>
        <p:nvSpPr>
          <p:cNvPr id="46" name="object 20">
            <a:extLst>
              <a:ext uri="{FF2B5EF4-FFF2-40B4-BE49-F238E27FC236}">
                <a16:creationId xmlns:a16="http://schemas.microsoft.com/office/drawing/2014/main" id="{3511D3F5-9B22-4263-A5E2-E86CC155A115}"/>
              </a:ext>
            </a:extLst>
          </p:cNvPr>
          <p:cNvSpPr txBox="1"/>
          <p:nvPr/>
        </p:nvSpPr>
        <p:spPr>
          <a:xfrm>
            <a:off x="7342004" y="4759597"/>
            <a:ext cx="3930962" cy="809236"/>
          </a:xfrm>
          <a:prstGeom prst="rect">
            <a:avLst/>
          </a:prstGeom>
        </p:spPr>
        <p:txBody>
          <a:bodyPr vert="horz" wrap="square" lIns="0" tIns="8930" rIns="0" bIns="0" rtlCol="0">
            <a:spAutoFit/>
          </a:bodyPr>
          <a:lstStyle/>
          <a:p>
            <a:pPr marL="8929" marR="3572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spc="-4" dirty="0">
                <a:solidFill>
                  <a:srgbClr val="A82676"/>
                </a:solidFill>
                <a:latin typeface="Arial Narrow" panose="020B0606020202030204" pitchFamily="34" charset="0"/>
                <a:cs typeface="Arial"/>
              </a:rPr>
              <a:t>10</a:t>
            </a:r>
            <a:r>
              <a:rPr kumimoji="0" lang="ru-RU" sz="2400" b="1" i="0" u="none" strike="noStrike" kern="1200" cap="none" spc="-4" normalizeH="0" baseline="0" noProof="0" dirty="0">
                <a:ln>
                  <a:noFill/>
                </a:ln>
                <a:solidFill>
                  <a:srgbClr val="A82676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0 + </a:t>
            </a:r>
            <a:r>
              <a:rPr kumimoji="0" lang="ru-RU" sz="1400" b="1" i="0" u="none" strike="noStrike" kern="1200" cap="none" spc="-4" normalizeH="0" baseline="0" noProof="0" dirty="0">
                <a:ln>
                  <a:noFill/>
                </a:ln>
                <a:solidFill>
                  <a:srgbClr val="373C59"/>
                </a:solidFill>
                <a:effectLst/>
                <a:uLnTx/>
                <a:uFillTx/>
                <a:latin typeface="Arial Narrow" panose="020B0606020202030204" pitchFamily="34" charset="0"/>
                <a:cs typeface="Arial"/>
              </a:rPr>
              <a:t>Командная олимпиада по функциональной грамотности для школьников и их наставников «Учимся для жизни – стремимся в будущее!»</a:t>
            </a:r>
            <a:endParaRPr kumimoji="0" sz="1400" b="1" i="0" u="none" strike="noStrike" kern="1200" cap="none" spc="-4" normalizeH="0" baseline="0" noProof="0" dirty="0">
              <a:ln>
                <a:noFill/>
              </a:ln>
              <a:solidFill>
                <a:srgbClr val="373C59"/>
              </a:solidFill>
              <a:effectLst/>
              <a:uLnTx/>
              <a:uFillTx/>
              <a:latin typeface="Arial Narrow" panose="020B0606020202030204" pitchFamily="34" charset="0"/>
              <a:cs typeface="Arial"/>
            </a:endParaRPr>
          </a:p>
        </p:txBody>
      </p:sp>
      <p:pic>
        <p:nvPicPr>
          <p:cNvPr id="1034" name="Picture 10" descr="https://www.futurelabresearch.com/sites/research/files/noun_216792.png">
            <a:extLst>
              <a:ext uri="{FF2B5EF4-FFF2-40B4-BE49-F238E27FC236}">
                <a16:creationId xmlns:a16="http://schemas.microsoft.com/office/drawing/2014/main" id="{32C0B0F9-AF61-4FCD-BEC8-8684EB7CD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537" y="4773082"/>
            <a:ext cx="725357" cy="7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17EC549-3044-42F8-B0C9-DD8F946E839F}"/>
              </a:ext>
            </a:extLst>
          </p:cNvPr>
          <p:cNvSpPr/>
          <p:nvPr/>
        </p:nvSpPr>
        <p:spPr>
          <a:xfrm>
            <a:off x="363113" y="362193"/>
            <a:ext cx="117170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spc="-88" dirty="0">
                <a:solidFill>
                  <a:srgbClr val="FFFFFF"/>
                </a:solidFill>
                <a:latin typeface="Tahoma"/>
                <a:cs typeface="Tahoma"/>
              </a:rPr>
              <a:t>Мероприятия с педагогами для достижения образа будущего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4B209E6-3346-42F6-BE20-B926368A2454}"/>
              </a:ext>
            </a:extLst>
          </p:cNvPr>
          <p:cNvSpPr/>
          <p:nvPr/>
        </p:nvSpPr>
        <p:spPr>
          <a:xfrm>
            <a:off x="1408998" y="4535321"/>
            <a:ext cx="459864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29" marR="3572" lvl="0" algn="just">
              <a:defRPr/>
            </a:pPr>
            <a:r>
              <a:rPr lang="ru-RU" sz="2400" b="1" spc="-4" dirty="0">
                <a:solidFill>
                  <a:srgbClr val="A82676"/>
                </a:solidFill>
                <a:latin typeface="Arial Narrow" panose="020B0606020202030204" pitchFamily="34" charset="0"/>
                <a:cs typeface="Arial"/>
              </a:rPr>
              <a:t>100 + </a:t>
            </a:r>
            <a:r>
              <a:rPr lang="ru-RU" sz="1400" b="1" spc="-4" dirty="0">
                <a:solidFill>
                  <a:srgbClr val="333958"/>
                </a:solidFill>
                <a:latin typeface="Arial Narrow" panose="020B0606020202030204" pitchFamily="34" charset="0"/>
                <a:cs typeface="Arial"/>
              </a:rPr>
              <a:t>Повышение квалификации педагогических команд и отдельных педагогов ОО – участников проекта «500+»</a:t>
            </a:r>
            <a:endParaRPr lang="ru-RU" sz="2000" b="1" spc="-4" dirty="0">
              <a:solidFill>
                <a:srgbClr val="333958"/>
              </a:solidFill>
              <a:latin typeface="Arial Narrow" panose="020B0606020202030204" pitchFamily="34" charset="0"/>
              <a:cs typeface="Arial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E73D794-1291-4844-8A4E-3B1BBA14DFE1}"/>
              </a:ext>
            </a:extLst>
          </p:cNvPr>
          <p:cNvSpPr/>
          <p:nvPr/>
        </p:nvSpPr>
        <p:spPr>
          <a:xfrm>
            <a:off x="7222788" y="5803982"/>
            <a:ext cx="45986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29" marR="3572" lvl="0" algn="just">
              <a:defRPr/>
            </a:pPr>
            <a:r>
              <a:rPr lang="ru-RU" sz="1400" b="1" spc="-4" dirty="0">
                <a:solidFill>
                  <a:srgbClr val="373C59"/>
                </a:solidFill>
                <a:latin typeface="Arial Narrow" panose="020B0606020202030204" pitchFamily="34" charset="0"/>
                <a:cs typeface="Arial"/>
              </a:rPr>
              <a:t>РЭШ (Российская электронная школа), работа с банком заданий</a:t>
            </a:r>
          </a:p>
        </p:txBody>
      </p:sp>
      <p:pic>
        <p:nvPicPr>
          <p:cNvPr id="7" name="Рисунок 6" descr="Отзыв клиента (справа налево)">
            <a:extLst>
              <a:ext uri="{FF2B5EF4-FFF2-40B4-BE49-F238E27FC236}">
                <a16:creationId xmlns:a16="http://schemas.microsoft.com/office/drawing/2014/main" id="{99C865BE-4DCA-4506-B934-C3A82DC0831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359938" y="5686315"/>
            <a:ext cx="809492" cy="809492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46C0D77-383C-4A2C-B3B7-27ADD3AB58C5}"/>
              </a:ext>
            </a:extLst>
          </p:cNvPr>
          <p:cNvSpPr/>
          <p:nvPr/>
        </p:nvSpPr>
        <p:spPr>
          <a:xfrm>
            <a:off x="7277268" y="3982423"/>
            <a:ext cx="40967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29" marR="3572" lvl="0" algn="just">
              <a:defRPr/>
            </a:pPr>
            <a:r>
              <a:rPr lang="ru-RU" sz="2400" b="1" spc="-4" dirty="0">
                <a:solidFill>
                  <a:srgbClr val="A82676"/>
                </a:solidFill>
                <a:latin typeface="Arial Narrow" panose="020B0606020202030204" pitchFamily="34" charset="0"/>
                <a:cs typeface="Arial"/>
              </a:rPr>
              <a:t>50 + </a:t>
            </a:r>
            <a:r>
              <a:rPr lang="ru-RU" sz="1400" b="1" spc="-4" dirty="0">
                <a:solidFill>
                  <a:srgbClr val="373C59"/>
                </a:solidFill>
                <a:latin typeface="Arial Narrow" panose="020B0606020202030204" pitchFamily="34" charset="0"/>
                <a:cs typeface="Arial"/>
              </a:rPr>
              <a:t>Педагогические десанты</a:t>
            </a:r>
          </a:p>
        </p:txBody>
      </p:sp>
      <p:pic>
        <p:nvPicPr>
          <p:cNvPr id="12" name="Рисунок 11" descr="Профессор">
            <a:extLst>
              <a:ext uri="{FF2B5EF4-FFF2-40B4-BE49-F238E27FC236}">
                <a16:creationId xmlns:a16="http://schemas.microsoft.com/office/drawing/2014/main" id="{215D5D09-9670-4BDE-88DA-212892B72B5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344940" y="3818516"/>
            <a:ext cx="809492" cy="80949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4BB35FD-4F6F-42D2-B473-4CB8556E486A}"/>
              </a:ext>
            </a:extLst>
          </p:cNvPr>
          <p:cNvSpPr/>
          <p:nvPr/>
        </p:nvSpPr>
        <p:spPr>
          <a:xfrm>
            <a:off x="7226485" y="3302477"/>
            <a:ext cx="43567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929" marR="3572" lvl="0" algn="just">
              <a:defRPr/>
            </a:pPr>
            <a:r>
              <a:rPr lang="ru-RU" sz="2400" b="1" spc="-4" dirty="0">
                <a:solidFill>
                  <a:srgbClr val="A82676"/>
                </a:solidFill>
                <a:latin typeface="Arial Narrow" panose="020B0606020202030204" pitchFamily="34" charset="0"/>
                <a:cs typeface="Arial"/>
              </a:rPr>
              <a:t>270 + </a:t>
            </a:r>
            <a:r>
              <a:rPr lang="ru-RU" sz="1400" b="1" spc="-4" dirty="0">
                <a:solidFill>
                  <a:srgbClr val="373C59"/>
                </a:solidFill>
                <a:latin typeface="Arial Narrow" panose="020B0606020202030204" pitchFamily="34" charset="0"/>
                <a:cs typeface="Arial"/>
              </a:rPr>
              <a:t>Республиканская школа учителя 2021 – </a:t>
            </a:r>
            <a:r>
              <a:rPr lang="ru-RU" sz="1400" b="1" spc="-4">
                <a:solidFill>
                  <a:srgbClr val="373C59"/>
                </a:solidFill>
                <a:latin typeface="Arial Narrow" panose="020B0606020202030204" pitchFamily="34" charset="0"/>
                <a:cs typeface="Arial"/>
              </a:rPr>
              <a:t>2022 гг</a:t>
            </a:r>
            <a:r>
              <a:rPr lang="ru-RU" sz="1400" b="1" spc="-4" dirty="0">
                <a:solidFill>
                  <a:srgbClr val="373C59"/>
                </a:solidFill>
                <a:latin typeface="Arial Narrow" panose="020B0606020202030204" pitchFamily="34" charset="0"/>
                <a:cs typeface="Arial"/>
              </a:rPr>
              <a:t>.</a:t>
            </a:r>
          </a:p>
        </p:txBody>
      </p:sp>
      <p:pic>
        <p:nvPicPr>
          <p:cNvPr id="11" name="Рисунок 10" descr="Школа">
            <a:extLst>
              <a:ext uri="{FF2B5EF4-FFF2-40B4-BE49-F238E27FC236}">
                <a16:creationId xmlns:a16="http://schemas.microsoft.com/office/drawing/2014/main" id="{DB28D2C9-E92B-4A87-8FFE-CBC2A9920B6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270079" y="2948085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6339A55-0AC7-4E01-87FF-FC018ECD9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869"/>
            <a:ext cx="12192000" cy="1365504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1356834" y="2202144"/>
            <a:ext cx="3340331" cy="6369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13"/>
              </a:lnSpc>
              <a:spcBef>
                <a:spcPct val="0"/>
              </a:spcBef>
            </a:pPr>
            <a:r>
              <a:rPr lang="ru-RU" sz="1867" b="1" dirty="0">
                <a:solidFill>
                  <a:srgbClr val="A82676"/>
                </a:solidFill>
                <a:latin typeface="Arial Narrow" panose="020B0606020202030204" pitchFamily="34" charset="0"/>
              </a:rPr>
              <a:t>1. </a:t>
            </a: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Организационно-методические мероприятия 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2"/>
          <p:cNvSpPr txBox="1"/>
          <p:nvPr/>
        </p:nvSpPr>
        <p:spPr>
          <a:xfrm>
            <a:off x="549564" y="113978"/>
            <a:ext cx="9753600" cy="16530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929" lvl="0">
              <a:spcBef>
                <a:spcPts val="67"/>
              </a:spcBef>
            </a:pPr>
            <a:r>
              <a:rPr lang="ru-RU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план мероприятий по формированию и оценке функциональной грамотности обучающихся ОО </a:t>
            </a:r>
          </a:p>
          <a:p>
            <a:pPr marL="8929" lvl="0">
              <a:spcBef>
                <a:spcPts val="67"/>
              </a:spcBef>
            </a:pPr>
            <a:r>
              <a:rPr lang="ru-RU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Республики Мордовия на 2021 – 2022 </a:t>
            </a:r>
            <a:r>
              <a:rPr lang="ru-RU" sz="24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учебный год</a:t>
            </a:r>
            <a:endParaRPr lang="ru-RU" sz="2400" dirty="0">
              <a:solidFill>
                <a:prstClr val="black"/>
              </a:solidFill>
              <a:latin typeface="Tahoma"/>
              <a:cs typeface="Tahoma"/>
            </a:endParaRPr>
          </a:p>
          <a:p>
            <a:pPr>
              <a:lnSpc>
                <a:spcPts val="4900"/>
              </a:lnSpc>
            </a:pPr>
            <a:r>
              <a:rPr lang="ru-RU" sz="2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4"/>
          <p:cNvSpPr txBox="1"/>
          <p:nvPr/>
        </p:nvSpPr>
        <p:spPr>
          <a:xfrm>
            <a:off x="1356834" y="3028462"/>
            <a:ext cx="4720768" cy="3034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13"/>
              </a:lnSpc>
              <a:spcBef>
                <a:spcPct val="0"/>
              </a:spcBef>
            </a:pPr>
            <a:r>
              <a:rPr lang="ru-RU" sz="1867" b="1" dirty="0">
                <a:solidFill>
                  <a:srgbClr val="A82676"/>
                </a:solidFill>
                <a:latin typeface="Arial Narrow" panose="020B0606020202030204" pitchFamily="34" charset="0"/>
              </a:rPr>
              <a:t>2. </a:t>
            </a: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Методические мероприятия с педагогами ОО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1356834" y="5682407"/>
            <a:ext cx="4021975" cy="3034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13"/>
              </a:lnSpc>
              <a:spcBef>
                <a:spcPct val="0"/>
              </a:spcBef>
            </a:pPr>
            <a:r>
              <a:rPr lang="ru-RU" sz="1867" b="1" dirty="0">
                <a:solidFill>
                  <a:srgbClr val="A82676"/>
                </a:solidFill>
                <a:latin typeface="Arial Narrow" panose="020B0606020202030204" pitchFamily="34" charset="0"/>
              </a:rPr>
              <a:t>4. </a:t>
            </a: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Мероприятия с обучающимися ОО 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BE1973-9B11-4D03-AFF2-15FF44AA4DD7}"/>
              </a:ext>
            </a:extLst>
          </p:cNvPr>
          <p:cNvSpPr/>
          <p:nvPr/>
        </p:nvSpPr>
        <p:spPr>
          <a:xfrm>
            <a:off x="1258203" y="5126652"/>
            <a:ext cx="4730782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867" b="1" dirty="0">
                <a:solidFill>
                  <a:srgbClr val="A82676"/>
                </a:solidFill>
                <a:latin typeface="Arial Narrow" panose="020B0606020202030204" pitchFamily="34" charset="0"/>
              </a:rPr>
              <a:t>3. </a:t>
            </a: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Мониторинг реализации регионального плана  </a:t>
            </a:r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705085A-7941-4873-B3ED-E47708176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8124" y="2168220"/>
            <a:ext cx="2402032" cy="60965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7710A73-4481-402D-B762-EB6F98852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2370" y="2368382"/>
            <a:ext cx="2402032" cy="60965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E8F07F50-0076-4385-8CD8-D56777575C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1917" y="2584580"/>
            <a:ext cx="2402032" cy="60965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F474C5AF-995E-4F2C-877D-D240CB32D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0065189" y="2625396"/>
            <a:ext cx="2402032" cy="60965"/>
          </a:xfrm>
          <a:prstGeom prst="rect">
            <a:avLst/>
          </a:prstGeom>
        </p:spPr>
      </p:pic>
      <p:sp>
        <p:nvSpPr>
          <p:cNvPr id="33" name="Блок-схема: узел 32">
            <a:extLst>
              <a:ext uri="{FF2B5EF4-FFF2-40B4-BE49-F238E27FC236}">
                <a16:creationId xmlns:a16="http://schemas.microsoft.com/office/drawing/2014/main" id="{10A59DA3-98D6-4E23-B81C-1B079899BDF4}"/>
              </a:ext>
            </a:extLst>
          </p:cNvPr>
          <p:cNvSpPr/>
          <p:nvPr/>
        </p:nvSpPr>
        <p:spPr>
          <a:xfrm>
            <a:off x="1604649" y="3595740"/>
            <a:ext cx="228600" cy="216254"/>
          </a:xfrm>
          <a:prstGeom prst="flowChartConnector">
            <a:avLst/>
          </a:prstGeom>
          <a:solidFill>
            <a:srgbClr val="A826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F0253F99-CB9D-41CA-9119-F62A959437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1581" y="4119560"/>
            <a:ext cx="231668" cy="219475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9C6D7A67-9971-4E42-8BF7-FA3100D029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8345" y="3595740"/>
            <a:ext cx="231668" cy="219475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29E98FF9-CEB8-4CF5-A7F4-5B1A2E087D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2795" y="4119560"/>
            <a:ext cx="231668" cy="219475"/>
          </a:xfrm>
          <a:prstGeom prst="rect">
            <a:avLst/>
          </a:prstGeom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32CCF47-572B-4711-B837-A8F31C1C9D1A}"/>
              </a:ext>
            </a:extLst>
          </p:cNvPr>
          <p:cNvSpPr/>
          <p:nvPr/>
        </p:nvSpPr>
        <p:spPr>
          <a:xfrm>
            <a:off x="430914" y="1690160"/>
            <a:ext cx="2109873" cy="425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2800" dirty="0">
                <a:solidFill>
                  <a:srgbClr val="A82676"/>
                </a:solidFill>
                <a:latin typeface="Arial Narrow" panose="020B0606020202030204" pitchFamily="34" charset="0"/>
              </a:rPr>
              <a:t>Направления:</a:t>
            </a:r>
            <a:endParaRPr lang="en-US" sz="2800" dirty="0">
              <a:solidFill>
                <a:srgbClr val="A82676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13CDD30D-A2D0-4ADE-ACC9-B8011C962214}"/>
              </a:ext>
            </a:extLst>
          </p:cNvPr>
          <p:cNvSpPr/>
          <p:nvPr/>
        </p:nvSpPr>
        <p:spPr>
          <a:xfrm>
            <a:off x="1857983" y="3459437"/>
            <a:ext cx="2650084" cy="3958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читательская грамотность 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376E7546-52F8-4273-AD1A-382E2B71D675}"/>
              </a:ext>
            </a:extLst>
          </p:cNvPr>
          <p:cNvSpPr/>
          <p:nvPr/>
        </p:nvSpPr>
        <p:spPr>
          <a:xfrm>
            <a:off x="5057497" y="3463130"/>
            <a:ext cx="2920992" cy="3958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математическая грамотность 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6353A08A-0874-4CA9-B083-4E6D0E3AC336}"/>
              </a:ext>
            </a:extLst>
          </p:cNvPr>
          <p:cNvSpPr/>
          <p:nvPr/>
        </p:nvSpPr>
        <p:spPr>
          <a:xfrm>
            <a:off x="1847547" y="3847978"/>
            <a:ext cx="2180405" cy="7292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естественно-научная </a:t>
            </a:r>
          </a:p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грамотность 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8A9EBB02-A529-4846-A0FE-953128750458}"/>
              </a:ext>
            </a:extLst>
          </p:cNvPr>
          <p:cNvSpPr/>
          <p:nvPr/>
        </p:nvSpPr>
        <p:spPr>
          <a:xfrm>
            <a:off x="5057248" y="3975156"/>
            <a:ext cx="2549096" cy="3958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финансовая грамотность 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0D92EFD2-F28B-4EDE-A149-C5DC16A0DE47}"/>
              </a:ext>
            </a:extLst>
          </p:cNvPr>
          <p:cNvSpPr/>
          <p:nvPr/>
        </p:nvSpPr>
        <p:spPr>
          <a:xfrm>
            <a:off x="1842973" y="4634156"/>
            <a:ext cx="2573140" cy="3958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глобальные компетенции 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6F9BD568-9042-49F1-853F-338A6CCFFAA9}"/>
              </a:ext>
            </a:extLst>
          </p:cNvPr>
          <p:cNvSpPr/>
          <p:nvPr/>
        </p:nvSpPr>
        <p:spPr>
          <a:xfrm>
            <a:off x="5094531" y="4609798"/>
            <a:ext cx="2324675" cy="3958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613"/>
              </a:lnSpc>
              <a:spcBef>
                <a:spcPct val="0"/>
              </a:spcBef>
            </a:pPr>
            <a:r>
              <a:rPr lang="ru-RU" sz="1867" dirty="0">
                <a:solidFill>
                  <a:srgbClr val="373C59"/>
                </a:solidFill>
                <a:latin typeface="Arial Narrow" panose="020B0606020202030204" pitchFamily="34" charset="0"/>
              </a:rPr>
              <a:t>креативное мышление </a:t>
            </a:r>
            <a:endParaRPr lang="en-US" sz="1867" dirty="0">
              <a:solidFill>
                <a:srgbClr val="373C59"/>
              </a:solidFill>
              <a:latin typeface="Arial Narrow" panose="020B0606020202030204" pitchFamily="34" charset="0"/>
            </a:endParaRPr>
          </a:p>
        </p:txBody>
      </p:sp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375D5BCD-1A66-4D1B-B55E-C3C4C8FE70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10007554" y="3540025"/>
            <a:ext cx="3365284" cy="6096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D76253C9-1275-4FB8-925D-E53EAA2420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8345" y="4734524"/>
            <a:ext cx="231668" cy="219475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A4EF8D74-1913-4CFE-AF6B-11A81225EB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1581" y="4734262"/>
            <a:ext cx="231668" cy="219475"/>
          </a:xfrm>
          <a:prstGeom prst="rect">
            <a:avLst/>
          </a:prstGeom>
        </p:spPr>
      </p:pic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B2A08822-CB99-47D3-8BEE-5F9B0C0BAC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23900" y="2970457"/>
            <a:ext cx="2402032" cy="60965"/>
          </a:xfrm>
          <a:prstGeom prst="rect">
            <a:avLst/>
          </a:prstGeom>
        </p:spPr>
      </p:pic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A80C202E-921A-4F96-B395-FBF5CD8838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34015" y="4673105"/>
            <a:ext cx="2402032" cy="60965"/>
          </a:xfrm>
          <a:prstGeom prst="rect">
            <a:avLst/>
          </a:prstGeom>
        </p:spPr>
      </p:pic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7083C579-50DB-45DF-B62F-3CD49CC765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3058" y="2352908"/>
            <a:ext cx="60965" cy="3371380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26D12A79-C0ED-4265-BEE3-2348CD363B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0914" y="3314348"/>
            <a:ext cx="206943" cy="3371380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id="{2081A651-F931-47EB-9561-24AFE56FAA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844" y="1593892"/>
            <a:ext cx="108403" cy="3371380"/>
          </a:xfrm>
          <a:prstGeom prst="rect">
            <a:avLst/>
          </a:prstGeom>
        </p:spPr>
      </p:pic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A9CDC32B-49A1-430A-B7C3-C7C6A73ED3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42313" y="4456907"/>
            <a:ext cx="2402032" cy="60965"/>
          </a:xfrm>
          <a:prstGeom prst="rect">
            <a:avLst/>
          </a:prstGeom>
        </p:spPr>
      </p:pic>
      <p:pic>
        <p:nvPicPr>
          <p:cNvPr id="53" name="Рисунок 52">
            <a:extLst>
              <a:ext uri="{FF2B5EF4-FFF2-40B4-BE49-F238E27FC236}">
                <a16:creationId xmlns:a16="http://schemas.microsoft.com/office/drawing/2014/main" id="{9BE8ED14-00B7-49D9-8F6F-69AF287D42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51385" y="5774859"/>
            <a:ext cx="2402032" cy="21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318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3657</TotalTime>
  <Words>501</Words>
  <Application>Microsoft Office PowerPoint</Application>
  <PresentationFormat>Широкоэкранный</PresentationFormat>
  <Paragraphs>102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Tahoma</vt:lpstr>
      <vt:lpstr>Тема Office</vt:lpstr>
      <vt:lpstr>Непрерывное повышение профессионального  мастерства педагога  по формированию и оценке функциональной  грамотности обучающихся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275</cp:revision>
  <dcterms:created xsi:type="dcterms:W3CDTF">2021-02-16T11:41:34Z</dcterms:created>
  <dcterms:modified xsi:type="dcterms:W3CDTF">2021-11-19T07:52:29Z</dcterms:modified>
</cp:coreProperties>
</file>