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84" r:id="rId4"/>
    <p:sldId id="275" r:id="rId5"/>
    <p:sldId id="276" r:id="rId6"/>
    <p:sldId id="280" r:id="rId7"/>
    <p:sldId id="281" r:id="rId8"/>
    <p:sldId id="285" r:id="rId9"/>
    <p:sldId id="277" r:id="rId10"/>
    <p:sldId id="278" r:id="rId11"/>
    <p:sldId id="287" r:id="rId12"/>
    <p:sldId id="288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CC3300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801" autoAdjust="0"/>
  </p:normalViewPr>
  <p:slideViewPr>
    <p:cSldViewPr snapToGrid="0">
      <p:cViewPr varScale="1">
        <p:scale>
          <a:sx n="111" d="100"/>
          <a:sy n="111" d="100"/>
        </p:scale>
        <p:origin x="45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128C9-E7FB-437E-8D52-0F62BB23F24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06185E-9309-4351-BCDC-0ABFF3E935AB}">
      <dgm:prSet phldrT="[Текст]" custT="1"/>
      <dgm:spPr/>
      <dgm:t>
        <a:bodyPr/>
        <a:lstStyle/>
        <a:p>
          <a:r>
            <a:rPr lang="ru-RU" sz="1600" dirty="0"/>
            <a:t>Содержательно насыщенная</a:t>
          </a:r>
        </a:p>
      </dgm:t>
    </dgm:pt>
    <dgm:pt modelId="{476592B1-3A0F-4C9F-BCDB-CC8A34427D0C}" type="parTrans" cxnId="{03AED2EB-DE54-4E9A-A7CE-4226A3B54A5D}">
      <dgm:prSet/>
      <dgm:spPr/>
      <dgm:t>
        <a:bodyPr/>
        <a:lstStyle/>
        <a:p>
          <a:endParaRPr lang="ru-RU"/>
        </a:p>
      </dgm:t>
    </dgm:pt>
    <dgm:pt modelId="{4A21E09C-1329-4DA2-AB11-17D647A74277}" type="sibTrans" cxnId="{03AED2EB-DE54-4E9A-A7CE-4226A3B54A5D}">
      <dgm:prSet/>
      <dgm:spPr/>
      <dgm:t>
        <a:bodyPr/>
        <a:lstStyle/>
        <a:p>
          <a:endParaRPr lang="ru-RU"/>
        </a:p>
      </dgm:t>
    </dgm:pt>
    <dgm:pt modelId="{291FDC14-9FE2-4614-B94F-3B2E11D930A7}">
      <dgm:prSet phldrT="[Текст]" custT="1"/>
      <dgm:spPr/>
      <dgm:t>
        <a:bodyPr/>
        <a:lstStyle/>
        <a:p>
          <a:r>
            <a:rPr lang="ru-RU" sz="1600" dirty="0"/>
            <a:t>трансформируемая</a:t>
          </a:r>
        </a:p>
      </dgm:t>
    </dgm:pt>
    <dgm:pt modelId="{D3687C4B-99A6-417C-BA46-B44063AE6347}" type="parTrans" cxnId="{2AD23333-3035-4DBC-BF9E-8C2857D894BA}">
      <dgm:prSet/>
      <dgm:spPr/>
      <dgm:t>
        <a:bodyPr/>
        <a:lstStyle/>
        <a:p>
          <a:endParaRPr lang="ru-RU"/>
        </a:p>
      </dgm:t>
    </dgm:pt>
    <dgm:pt modelId="{A80AC22B-B6B4-46F6-8AFB-F1FBAC7C7C82}" type="sibTrans" cxnId="{2AD23333-3035-4DBC-BF9E-8C2857D894BA}">
      <dgm:prSet/>
      <dgm:spPr/>
      <dgm:t>
        <a:bodyPr/>
        <a:lstStyle/>
        <a:p>
          <a:endParaRPr lang="ru-RU"/>
        </a:p>
      </dgm:t>
    </dgm:pt>
    <dgm:pt modelId="{1594822E-FB2E-4E5C-9574-20E180990021}">
      <dgm:prSet phldrT="[Текст]" custT="1"/>
      <dgm:spPr/>
      <dgm:t>
        <a:bodyPr/>
        <a:lstStyle/>
        <a:p>
          <a:r>
            <a:rPr lang="ru-RU" sz="1600" dirty="0"/>
            <a:t>доступная</a:t>
          </a:r>
        </a:p>
      </dgm:t>
    </dgm:pt>
    <dgm:pt modelId="{2406EB2C-F147-4868-B3B8-1117EC8794BF}" type="parTrans" cxnId="{8D68A4FA-1BCD-418E-93DE-5222DE1DC3CD}">
      <dgm:prSet/>
      <dgm:spPr/>
      <dgm:t>
        <a:bodyPr/>
        <a:lstStyle/>
        <a:p>
          <a:endParaRPr lang="ru-RU"/>
        </a:p>
      </dgm:t>
    </dgm:pt>
    <dgm:pt modelId="{D94C4EE1-4331-4CA1-8AC9-B5F937232BD6}" type="sibTrans" cxnId="{8D68A4FA-1BCD-418E-93DE-5222DE1DC3CD}">
      <dgm:prSet/>
      <dgm:spPr/>
      <dgm:t>
        <a:bodyPr/>
        <a:lstStyle/>
        <a:p>
          <a:endParaRPr lang="ru-RU"/>
        </a:p>
      </dgm:t>
    </dgm:pt>
    <dgm:pt modelId="{5A4C8FB1-B1FA-4A8D-8FE9-299098EE624D}">
      <dgm:prSet phldrT="[Текст]" custT="1"/>
      <dgm:spPr/>
      <dgm:t>
        <a:bodyPr/>
        <a:lstStyle/>
        <a:p>
          <a:r>
            <a:rPr lang="ru-RU" sz="1600" dirty="0"/>
            <a:t>безлопастная</a:t>
          </a:r>
        </a:p>
      </dgm:t>
    </dgm:pt>
    <dgm:pt modelId="{2B5EA31B-8D6F-43FD-A528-D020B149F16E}" type="parTrans" cxnId="{030066A9-20AE-4B1E-BA88-9495C97EB853}">
      <dgm:prSet/>
      <dgm:spPr/>
      <dgm:t>
        <a:bodyPr/>
        <a:lstStyle/>
        <a:p>
          <a:endParaRPr lang="ru-RU"/>
        </a:p>
      </dgm:t>
    </dgm:pt>
    <dgm:pt modelId="{E1832E81-26BF-4CBC-94E2-F2AF33375A4B}" type="sibTrans" cxnId="{030066A9-20AE-4B1E-BA88-9495C97EB853}">
      <dgm:prSet/>
      <dgm:spPr/>
      <dgm:t>
        <a:bodyPr/>
        <a:lstStyle/>
        <a:p>
          <a:endParaRPr lang="ru-RU"/>
        </a:p>
      </dgm:t>
    </dgm:pt>
    <dgm:pt modelId="{D0B50F97-2057-4557-BC74-18105815472B}">
      <dgm:prSet phldrT="[Текст]" custT="1"/>
      <dgm:spPr/>
      <dgm:t>
        <a:bodyPr/>
        <a:lstStyle/>
        <a:p>
          <a:r>
            <a:rPr lang="ru-RU" sz="1600" dirty="0"/>
            <a:t>полифункциональная</a:t>
          </a:r>
        </a:p>
      </dgm:t>
    </dgm:pt>
    <dgm:pt modelId="{1BECBC58-9FA8-4086-A26F-849E4E322010}" type="parTrans" cxnId="{02A87727-9ACD-451A-8469-8FCD97E5B1FA}">
      <dgm:prSet/>
      <dgm:spPr/>
      <dgm:t>
        <a:bodyPr/>
        <a:lstStyle/>
        <a:p>
          <a:endParaRPr lang="ru-RU"/>
        </a:p>
      </dgm:t>
    </dgm:pt>
    <dgm:pt modelId="{45F14E2E-D403-4EEA-AEF6-F219BD0D43D0}" type="sibTrans" cxnId="{02A87727-9ACD-451A-8469-8FCD97E5B1FA}">
      <dgm:prSet/>
      <dgm:spPr/>
      <dgm:t>
        <a:bodyPr/>
        <a:lstStyle/>
        <a:p>
          <a:endParaRPr lang="ru-RU"/>
        </a:p>
      </dgm:t>
    </dgm:pt>
    <dgm:pt modelId="{CE88E5A6-E848-4F57-92E7-DCF8CF1C8EA9}" type="pres">
      <dgm:prSet presAssocID="{C11128C9-E7FB-437E-8D52-0F62BB23F240}" presName="cycle" presStyleCnt="0">
        <dgm:presLayoutVars>
          <dgm:dir/>
          <dgm:resizeHandles val="exact"/>
        </dgm:presLayoutVars>
      </dgm:prSet>
      <dgm:spPr/>
    </dgm:pt>
    <dgm:pt modelId="{CF70D2D9-8CFA-4213-BA7B-351E27A9FDFC}" type="pres">
      <dgm:prSet presAssocID="{7006185E-9309-4351-BCDC-0ABFF3E935AB}" presName="node" presStyleLbl="node1" presStyleIdx="0" presStyleCnt="5" custScaleX="141301">
        <dgm:presLayoutVars>
          <dgm:bulletEnabled val="1"/>
        </dgm:presLayoutVars>
      </dgm:prSet>
      <dgm:spPr/>
    </dgm:pt>
    <dgm:pt modelId="{EA367C1C-1DA2-4D7F-837A-8976376C38C0}" type="pres">
      <dgm:prSet presAssocID="{4A21E09C-1329-4DA2-AB11-17D647A74277}" presName="sibTrans" presStyleLbl="sibTrans2D1" presStyleIdx="0" presStyleCnt="5"/>
      <dgm:spPr/>
    </dgm:pt>
    <dgm:pt modelId="{26F4F582-7518-4FE5-A743-AAA5B6154F70}" type="pres">
      <dgm:prSet presAssocID="{4A21E09C-1329-4DA2-AB11-17D647A74277}" presName="connectorText" presStyleLbl="sibTrans2D1" presStyleIdx="0" presStyleCnt="5"/>
      <dgm:spPr/>
    </dgm:pt>
    <dgm:pt modelId="{90F1E773-5687-4726-87FC-1D29A89290A2}" type="pres">
      <dgm:prSet presAssocID="{291FDC14-9FE2-4614-B94F-3B2E11D930A7}" presName="node" presStyleLbl="node1" presStyleIdx="1" presStyleCnt="5" custScaleX="184344">
        <dgm:presLayoutVars>
          <dgm:bulletEnabled val="1"/>
        </dgm:presLayoutVars>
      </dgm:prSet>
      <dgm:spPr/>
    </dgm:pt>
    <dgm:pt modelId="{43E74E81-1422-4E46-81CC-2DCC9F104669}" type="pres">
      <dgm:prSet presAssocID="{A80AC22B-B6B4-46F6-8AFB-F1FBAC7C7C82}" presName="sibTrans" presStyleLbl="sibTrans2D1" presStyleIdx="1" presStyleCnt="5"/>
      <dgm:spPr/>
    </dgm:pt>
    <dgm:pt modelId="{B79B2028-D8BD-45D2-8F99-40A21D81C03B}" type="pres">
      <dgm:prSet presAssocID="{A80AC22B-B6B4-46F6-8AFB-F1FBAC7C7C82}" presName="connectorText" presStyleLbl="sibTrans2D1" presStyleIdx="1" presStyleCnt="5"/>
      <dgm:spPr/>
    </dgm:pt>
    <dgm:pt modelId="{A14DB4B5-9696-4B84-8147-65F5D50ADCB0}" type="pres">
      <dgm:prSet presAssocID="{1594822E-FB2E-4E5C-9574-20E180990021}" presName="node" presStyleLbl="node1" presStyleIdx="2" presStyleCnt="5" custScaleX="130930">
        <dgm:presLayoutVars>
          <dgm:bulletEnabled val="1"/>
        </dgm:presLayoutVars>
      </dgm:prSet>
      <dgm:spPr/>
    </dgm:pt>
    <dgm:pt modelId="{42BE1824-75A2-4851-89B6-68273A1B14D6}" type="pres">
      <dgm:prSet presAssocID="{D94C4EE1-4331-4CA1-8AC9-B5F937232BD6}" presName="sibTrans" presStyleLbl="sibTrans2D1" presStyleIdx="2" presStyleCnt="5"/>
      <dgm:spPr/>
    </dgm:pt>
    <dgm:pt modelId="{3863D205-47FA-4736-8654-AB243C8791F4}" type="pres">
      <dgm:prSet presAssocID="{D94C4EE1-4331-4CA1-8AC9-B5F937232BD6}" presName="connectorText" presStyleLbl="sibTrans2D1" presStyleIdx="2" presStyleCnt="5"/>
      <dgm:spPr/>
    </dgm:pt>
    <dgm:pt modelId="{4D705F18-BECB-4269-B7CA-F998DF64D150}" type="pres">
      <dgm:prSet presAssocID="{5A4C8FB1-B1FA-4A8D-8FE9-299098EE624D}" presName="node" presStyleLbl="node1" presStyleIdx="3" presStyleCnt="5" custScaleX="130499">
        <dgm:presLayoutVars>
          <dgm:bulletEnabled val="1"/>
        </dgm:presLayoutVars>
      </dgm:prSet>
      <dgm:spPr/>
    </dgm:pt>
    <dgm:pt modelId="{BF0FAD56-A872-4DB2-87F0-CD00C7879DC5}" type="pres">
      <dgm:prSet presAssocID="{E1832E81-26BF-4CBC-94E2-F2AF33375A4B}" presName="sibTrans" presStyleLbl="sibTrans2D1" presStyleIdx="3" presStyleCnt="5"/>
      <dgm:spPr/>
    </dgm:pt>
    <dgm:pt modelId="{5E54AAD1-0D2E-4351-9C59-65890286752E}" type="pres">
      <dgm:prSet presAssocID="{E1832E81-26BF-4CBC-94E2-F2AF33375A4B}" presName="connectorText" presStyleLbl="sibTrans2D1" presStyleIdx="3" presStyleCnt="5"/>
      <dgm:spPr/>
    </dgm:pt>
    <dgm:pt modelId="{96A42962-AC7B-4009-9859-1DBD91279211}" type="pres">
      <dgm:prSet presAssocID="{D0B50F97-2057-4557-BC74-18105815472B}" presName="node" presStyleLbl="node1" presStyleIdx="4" presStyleCnt="5" custScaleX="196687">
        <dgm:presLayoutVars>
          <dgm:bulletEnabled val="1"/>
        </dgm:presLayoutVars>
      </dgm:prSet>
      <dgm:spPr/>
    </dgm:pt>
    <dgm:pt modelId="{C5932D6E-AD21-4CB1-A6A9-4947597336CF}" type="pres">
      <dgm:prSet presAssocID="{45F14E2E-D403-4EEA-AEF6-F219BD0D43D0}" presName="sibTrans" presStyleLbl="sibTrans2D1" presStyleIdx="4" presStyleCnt="5"/>
      <dgm:spPr/>
    </dgm:pt>
    <dgm:pt modelId="{927B706C-A1D8-4F6E-A5F1-88C5F6CEA2F7}" type="pres">
      <dgm:prSet presAssocID="{45F14E2E-D403-4EEA-AEF6-F219BD0D43D0}" presName="connectorText" presStyleLbl="sibTrans2D1" presStyleIdx="4" presStyleCnt="5"/>
      <dgm:spPr/>
    </dgm:pt>
  </dgm:ptLst>
  <dgm:cxnLst>
    <dgm:cxn modelId="{02A87727-9ACD-451A-8469-8FCD97E5B1FA}" srcId="{C11128C9-E7FB-437E-8D52-0F62BB23F240}" destId="{D0B50F97-2057-4557-BC74-18105815472B}" srcOrd="4" destOrd="0" parTransId="{1BECBC58-9FA8-4086-A26F-849E4E322010}" sibTransId="{45F14E2E-D403-4EEA-AEF6-F219BD0D43D0}"/>
    <dgm:cxn modelId="{42E9D631-1181-4600-B6BE-E5720037E5B5}" type="presOf" srcId="{E1832E81-26BF-4CBC-94E2-F2AF33375A4B}" destId="{5E54AAD1-0D2E-4351-9C59-65890286752E}" srcOrd="1" destOrd="0" presId="urn:microsoft.com/office/officeart/2005/8/layout/cycle2"/>
    <dgm:cxn modelId="{2AD23333-3035-4DBC-BF9E-8C2857D894BA}" srcId="{C11128C9-E7FB-437E-8D52-0F62BB23F240}" destId="{291FDC14-9FE2-4614-B94F-3B2E11D930A7}" srcOrd="1" destOrd="0" parTransId="{D3687C4B-99A6-417C-BA46-B44063AE6347}" sibTransId="{A80AC22B-B6B4-46F6-8AFB-F1FBAC7C7C82}"/>
    <dgm:cxn modelId="{DA93B034-1534-4978-BD6E-70B7BB7855DA}" type="presOf" srcId="{45F14E2E-D403-4EEA-AEF6-F219BD0D43D0}" destId="{927B706C-A1D8-4F6E-A5F1-88C5F6CEA2F7}" srcOrd="1" destOrd="0" presId="urn:microsoft.com/office/officeart/2005/8/layout/cycle2"/>
    <dgm:cxn modelId="{BC48A46B-32C3-4D44-8DDE-317C3588B874}" type="presOf" srcId="{4A21E09C-1329-4DA2-AB11-17D647A74277}" destId="{EA367C1C-1DA2-4D7F-837A-8976376C38C0}" srcOrd="0" destOrd="0" presId="urn:microsoft.com/office/officeart/2005/8/layout/cycle2"/>
    <dgm:cxn modelId="{9DB8FF4E-462C-4A72-B08B-3FFF7A43D9EB}" type="presOf" srcId="{C11128C9-E7FB-437E-8D52-0F62BB23F240}" destId="{CE88E5A6-E848-4F57-92E7-DCF8CF1C8EA9}" srcOrd="0" destOrd="0" presId="urn:microsoft.com/office/officeart/2005/8/layout/cycle2"/>
    <dgm:cxn modelId="{A9877554-6BEC-4584-8F2D-8DACFFBBDB4F}" type="presOf" srcId="{7006185E-9309-4351-BCDC-0ABFF3E935AB}" destId="{CF70D2D9-8CFA-4213-BA7B-351E27A9FDFC}" srcOrd="0" destOrd="0" presId="urn:microsoft.com/office/officeart/2005/8/layout/cycle2"/>
    <dgm:cxn modelId="{0D1F5580-C73B-441A-8140-2E328F366270}" type="presOf" srcId="{5A4C8FB1-B1FA-4A8D-8FE9-299098EE624D}" destId="{4D705F18-BECB-4269-B7CA-F998DF64D150}" srcOrd="0" destOrd="0" presId="urn:microsoft.com/office/officeart/2005/8/layout/cycle2"/>
    <dgm:cxn modelId="{BDB66987-4D3F-4098-9CDA-24A85095567C}" type="presOf" srcId="{D94C4EE1-4331-4CA1-8AC9-B5F937232BD6}" destId="{3863D205-47FA-4736-8654-AB243C8791F4}" srcOrd="1" destOrd="0" presId="urn:microsoft.com/office/officeart/2005/8/layout/cycle2"/>
    <dgm:cxn modelId="{BB188C96-EE24-404C-8818-EAC7381563F0}" type="presOf" srcId="{D94C4EE1-4331-4CA1-8AC9-B5F937232BD6}" destId="{42BE1824-75A2-4851-89B6-68273A1B14D6}" srcOrd="0" destOrd="0" presId="urn:microsoft.com/office/officeart/2005/8/layout/cycle2"/>
    <dgm:cxn modelId="{030066A9-20AE-4B1E-BA88-9495C97EB853}" srcId="{C11128C9-E7FB-437E-8D52-0F62BB23F240}" destId="{5A4C8FB1-B1FA-4A8D-8FE9-299098EE624D}" srcOrd="3" destOrd="0" parTransId="{2B5EA31B-8D6F-43FD-A528-D020B149F16E}" sibTransId="{E1832E81-26BF-4CBC-94E2-F2AF33375A4B}"/>
    <dgm:cxn modelId="{C7CE31B7-A27D-4A93-8483-C1DE91CD6C0E}" type="presOf" srcId="{291FDC14-9FE2-4614-B94F-3B2E11D930A7}" destId="{90F1E773-5687-4726-87FC-1D29A89290A2}" srcOrd="0" destOrd="0" presId="urn:microsoft.com/office/officeart/2005/8/layout/cycle2"/>
    <dgm:cxn modelId="{037744C8-AC86-4131-9F6A-99170BA6EB56}" type="presOf" srcId="{1594822E-FB2E-4E5C-9574-20E180990021}" destId="{A14DB4B5-9696-4B84-8147-65F5D50ADCB0}" srcOrd="0" destOrd="0" presId="urn:microsoft.com/office/officeart/2005/8/layout/cycle2"/>
    <dgm:cxn modelId="{146FA3CD-A63E-4B63-8416-878B0441B4E1}" type="presOf" srcId="{A80AC22B-B6B4-46F6-8AFB-F1FBAC7C7C82}" destId="{43E74E81-1422-4E46-81CC-2DCC9F104669}" srcOrd="0" destOrd="0" presId="urn:microsoft.com/office/officeart/2005/8/layout/cycle2"/>
    <dgm:cxn modelId="{CF1300DC-75EC-41FD-A474-C050302BD2B0}" type="presOf" srcId="{A80AC22B-B6B4-46F6-8AFB-F1FBAC7C7C82}" destId="{B79B2028-D8BD-45D2-8F99-40A21D81C03B}" srcOrd="1" destOrd="0" presId="urn:microsoft.com/office/officeart/2005/8/layout/cycle2"/>
    <dgm:cxn modelId="{C4204BE2-F4AD-4810-B6FF-3AF413C02171}" type="presOf" srcId="{4A21E09C-1329-4DA2-AB11-17D647A74277}" destId="{26F4F582-7518-4FE5-A743-AAA5B6154F70}" srcOrd="1" destOrd="0" presId="urn:microsoft.com/office/officeart/2005/8/layout/cycle2"/>
    <dgm:cxn modelId="{03AED2EB-DE54-4E9A-A7CE-4226A3B54A5D}" srcId="{C11128C9-E7FB-437E-8D52-0F62BB23F240}" destId="{7006185E-9309-4351-BCDC-0ABFF3E935AB}" srcOrd="0" destOrd="0" parTransId="{476592B1-3A0F-4C9F-BCDB-CC8A34427D0C}" sibTransId="{4A21E09C-1329-4DA2-AB11-17D647A74277}"/>
    <dgm:cxn modelId="{04FB8AF5-1F92-452C-982A-A9DBA2A87259}" type="presOf" srcId="{45F14E2E-D403-4EEA-AEF6-F219BD0D43D0}" destId="{C5932D6E-AD21-4CB1-A6A9-4947597336CF}" srcOrd="0" destOrd="0" presId="urn:microsoft.com/office/officeart/2005/8/layout/cycle2"/>
    <dgm:cxn modelId="{143FD7F8-C647-432E-8520-6A1C06307970}" type="presOf" srcId="{E1832E81-26BF-4CBC-94E2-F2AF33375A4B}" destId="{BF0FAD56-A872-4DB2-87F0-CD00C7879DC5}" srcOrd="0" destOrd="0" presId="urn:microsoft.com/office/officeart/2005/8/layout/cycle2"/>
    <dgm:cxn modelId="{8D68A4FA-1BCD-418E-93DE-5222DE1DC3CD}" srcId="{C11128C9-E7FB-437E-8D52-0F62BB23F240}" destId="{1594822E-FB2E-4E5C-9574-20E180990021}" srcOrd="2" destOrd="0" parTransId="{2406EB2C-F147-4868-B3B8-1117EC8794BF}" sibTransId="{D94C4EE1-4331-4CA1-8AC9-B5F937232BD6}"/>
    <dgm:cxn modelId="{82A040FE-B081-4E8E-B264-4AC6ACD030C5}" type="presOf" srcId="{D0B50F97-2057-4557-BC74-18105815472B}" destId="{96A42962-AC7B-4009-9859-1DBD91279211}" srcOrd="0" destOrd="0" presId="urn:microsoft.com/office/officeart/2005/8/layout/cycle2"/>
    <dgm:cxn modelId="{797A746D-2F7E-44FD-98DE-CF138F2AF2E4}" type="presParOf" srcId="{CE88E5A6-E848-4F57-92E7-DCF8CF1C8EA9}" destId="{CF70D2D9-8CFA-4213-BA7B-351E27A9FDFC}" srcOrd="0" destOrd="0" presId="urn:microsoft.com/office/officeart/2005/8/layout/cycle2"/>
    <dgm:cxn modelId="{497A4F52-AB1A-44B4-A4FA-040CE8FDDB21}" type="presParOf" srcId="{CE88E5A6-E848-4F57-92E7-DCF8CF1C8EA9}" destId="{EA367C1C-1DA2-4D7F-837A-8976376C38C0}" srcOrd="1" destOrd="0" presId="urn:microsoft.com/office/officeart/2005/8/layout/cycle2"/>
    <dgm:cxn modelId="{BA064D7B-59A0-410F-831E-A42937DDDCED}" type="presParOf" srcId="{EA367C1C-1DA2-4D7F-837A-8976376C38C0}" destId="{26F4F582-7518-4FE5-A743-AAA5B6154F70}" srcOrd="0" destOrd="0" presId="urn:microsoft.com/office/officeart/2005/8/layout/cycle2"/>
    <dgm:cxn modelId="{2E890B25-5063-4057-888C-988F9BB06F95}" type="presParOf" srcId="{CE88E5A6-E848-4F57-92E7-DCF8CF1C8EA9}" destId="{90F1E773-5687-4726-87FC-1D29A89290A2}" srcOrd="2" destOrd="0" presId="urn:microsoft.com/office/officeart/2005/8/layout/cycle2"/>
    <dgm:cxn modelId="{D62BD66C-FCC0-41D0-9640-691E12036903}" type="presParOf" srcId="{CE88E5A6-E848-4F57-92E7-DCF8CF1C8EA9}" destId="{43E74E81-1422-4E46-81CC-2DCC9F104669}" srcOrd="3" destOrd="0" presId="urn:microsoft.com/office/officeart/2005/8/layout/cycle2"/>
    <dgm:cxn modelId="{43E6DADD-B00E-4EC6-B565-CD7BB60DD3A8}" type="presParOf" srcId="{43E74E81-1422-4E46-81CC-2DCC9F104669}" destId="{B79B2028-D8BD-45D2-8F99-40A21D81C03B}" srcOrd="0" destOrd="0" presId="urn:microsoft.com/office/officeart/2005/8/layout/cycle2"/>
    <dgm:cxn modelId="{6BF06A31-374C-434F-BA0F-8833E38AEE8A}" type="presParOf" srcId="{CE88E5A6-E848-4F57-92E7-DCF8CF1C8EA9}" destId="{A14DB4B5-9696-4B84-8147-65F5D50ADCB0}" srcOrd="4" destOrd="0" presId="urn:microsoft.com/office/officeart/2005/8/layout/cycle2"/>
    <dgm:cxn modelId="{D2792106-6B22-47A1-B158-6670175ED727}" type="presParOf" srcId="{CE88E5A6-E848-4F57-92E7-DCF8CF1C8EA9}" destId="{42BE1824-75A2-4851-89B6-68273A1B14D6}" srcOrd="5" destOrd="0" presId="urn:microsoft.com/office/officeart/2005/8/layout/cycle2"/>
    <dgm:cxn modelId="{62377523-881E-4734-85AB-A2F9A3347B71}" type="presParOf" srcId="{42BE1824-75A2-4851-89B6-68273A1B14D6}" destId="{3863D205-47FA-4736-8654-AB243C8791F4}" srcOrd="0" destOrd="0" presId="urn:microsoft.com/office/officeart/2005/8/layout/cycle2"/>
    <dgm:cxn modelId="{1811242B-FDB3-4279-BFF7-E39DEF6A8038}" type="presParOf" srcId="{CE88E5A6-E848-4F57-92E7-DCF8CF1C8EA9}" destId="{4D705F18-BECB-4269-B7CA-F998DF64D150}" srcOrd="6" destOrd="0" presId="urn:microsoft.com/office/officeart/2005/8/layout/cycle2"/>
    <dgm:cxn modelId="{233AC732-2663-4718-8365-D07A89FCBC17}" type="presParOf" srcId="{CE88E5A6-E848-4F57-92E7-DCF8CF1C8EA9}" destId="{BF0FAD56-A872-4DB2-87F0-CD00C7879DC5}" srcOrd="7" destOrd="0" presId="urn:microsoft.com/office/officeart/2005/8/layout/cycle2"/>
    <dgm:cxn modelId="{65836F1B-9D44-470A-8528-995F9F038FCD}" type="presParOf" srcId="{BF0FAD56-A872-4DB2-87F0-CD00C7879DC5}" destId="{5E54AAD1-0D2E-4351-9C59-65890286752E}" srcOrd="0" destOrd="0" presId="urn:microsoft.com/office/officeart/2005/8/layout/cycle2"/>
    <dgm:cxn modelId="{BCF4E4C1-EA5F-42B8-BE5B-D8196BB8AC6F}" type="presParOf" srcId="{CE88E5A6-E848-4F57-92E7-DCF8CF1C8EA9}" destId="{96A42962-AC7B-4009-9859-1DBD91279211}" srcOrd="8" destOrd="0" presId="urn:microsoft.com/office/officeart/2005/8/layout/cycle2"/>
    <dgm:cxn modelId="{33527F9D-71F9-41A9-A330-A0562C7B5938}" type="presParOf" srcId="{CE88E5A6-E848-4F57-92E7-DCF8CF1C8EA9}" destId="{C5932D6E-AD21-4CB1-A6A9-4947597336CF}" srcOrd="9" destOrd="0" presId="urn:microsoft.com/office/officeart/2005/8/layout/cycle2"/>
    <dgm:cxn modelId="{50FDBF42-7DCF-48BC-859E-8F02BAC79798}" type="presParOf" srcId="{C5932D6E-AD21-4CB1-A6A9-4947597336CF}" destId="{927B706C-A1D8-4F6E-A5F1-88C5F6CEA2F7}" srcOrd="0" destOrd="0" presId="urn:microsoft.com/office/officeart/2005/8/layout/cycle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30169-CC0B-48FC-8D9D-921DBC7106FE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3C159DAB-72E7-4DFB-A4CE-895C7E2351C7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  <a:latin typeface="Arial Narrow" panose="020B0606020202030204" pitchFamily="34" charset="0"/>
            </a:rPr>
            <a:t>Материально-техническое обеспечение Программы</a:t>
          </a:r>
        </a:p>
      </dgm:t>
    </dgm:pt>
    <dgm:pt modelId="{730D9427-0570-4434-A711-BB1A50BADF11}" type="parTrans" cxnId="{968E6A8B-68E3-4D20-AEB2-9DBE2168CE67}">
      <dgm:prSet/>
      <dgm:spPr/>
      <dgm:t>
        <a:bodyPr/>
        <a:lstStyle/>
        <a:p>
          <a:endParaRPr lang="ru-RU"/>
        </a:p>
      </dgm:t>
    </dgm:pt>
    <dgm:pt modelId="{4BB3CA4E-3CC8-4680-B48B-A850772E2E61}" type="sibTrans" cxnId="{968E6A8B-68E3-4D20-AEB2-9DBE2168CE67}">
      <dgm:prSet/>
      <dgm:spPr/>
      <dgm:t>
        <a:bodyPr/>
        <a:lstStyle/>
        <a:p>
          <a:endParaRPr lang="ru-RU"/>
        </a:p>
      </dgm:t>
    </dgm:pt>
    <dgm:pt modelId="{EF97A27C-FC9A-4924-898E-DF79693F09F1}" type="pres">
      <dgm:prSet presAssocID="{75430169-CC0B-48FC-8D9D-921DBC7106FE}" presName="compositeShape" presStyleCnt="0">
        <dgm:presLayoutVars>
          <dgm:chMax val="7"/>
          <dgm:dir/>
          <dgm:resizeHandles val="exact"/>
        </dgm:presLayoutVars>
      </dgm:prSet>
      <dgm:spPr/>
    </dgm:pt>
    <dgm:pt modelId="{56D7CA03-2545-42E0-8DC5-7CA19F1E858B}" type="pres">
      <dgm:prSet presAssocID="{75430169-CC0B-48FC-8D9D-921DBC7106FE}" presName="wedge1" presStyleLbl="node1" presStyleIdx="0" presStyleCnt="1"/>
      <dgm:spPr/>
    </dgm:pt>
    <dgm:pt modelId="{E7EF118D-DB81-4968-A7A3-ABF63D4525C2}" type="pres">
      <dgm:prSet presAssocID="{75430169-CC0B-48FC-8D9D-921DBC7106FE}" presName="dummy1a" presStyleCnt="0"/>
      <dgm:spPr/>
    </dgm:pt>
    <dgm:pt modelId="{8091D7FA-A6DD-4CB9-8AB0-B8CD31FEDB24}" type="pres">
      <dgm:prSet presAssocID="{75430169-CC0B-48FC-8D9D-921DBC7106FE}" presName="dummy1b" presStyleCnt="0"/>
      <dgm:spPr/>
    </dgm:pt>
    <dgm:pt modelId="{9630005B-0F9E-4E2B-8534-3520EF127617}" type="pres">
      <dgm:prSet presAssocID="{75430169-CC0B-48FC-8D9D-921DBC7106FE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DFF7F074-16DD-4804-829B-DD5BADEF9B76}" type="pres">
      <dgm:prSet presAssocID="{4BB3CA4E-3CC8-4680-B48B-A850772E2E61}" presName="arrowWedge1single" presStyleLbl="fgSibTrans2D1" presStyleIdx="0" presStyleCnt="1"/>
      <dgm:spPr/>
    </dgm:pt>
  </dgm:ptLst>
  <dgm:cxnLst>
    <dgm:cxn modelId="{5A622225-5605-4FE9-BCFC-C204909EF070}" type="presOf" srcId="{3C159DAB-72E7-4DFB-A4CE-895C7E2351C7}" destId="{9630005B-0F9E-4E2B-8534-3520EF127617}" srcOrd="1" destOrd="0" presId="urn:microsoft.com/office/officeart/2005/8/layout/cycle8"/>
    <dgm:cxn modelId="{4477E733-3166-4F7C-B539-39C77BFBD2F5}" type="presOf" srcId="{75430169-CC0B-48FC-8D9D-921DBC7106FE}" destId="{EF97A27C-FC9A-4924-898E-DF79693F09F1}" srcOrd="0" destOrd="0" presId="urn:microsoft.com/office/officeart/2005/8/layout/cycle8"/>
    <dgm:cxn modelId="{60E7D75A-9160-425F-B839-AF689CAD51D8}" type="presOf" srcId="{3C159DAB-72E7-4DFB-A4CE-895C7E2351C7}" destId="{56D7CA03-2545-42E0-8DC5-7CA19F1E858B}" srcOrd="0" destOrd="0" presId="urn:microsoft.com/office/officeart/2005/8/layout/cycle8"/>
    <dgm:cxn modelId="{968E6A8B-68E3-4D20-AEB2-9DBE2168CE67}" srcId="{75430169-CC0B-48FC-8D9D-921DBC7106FE}" destId="{3C159DAB-72E7-4DFB-A4CE-895C7E2351C7}" srcOrd="0" destOrd="0" parTransId="{730D9427-0570-4434-A711-BB1A50BADF11}" sibTransId="{4BB3CA4E-3CC8-4680-B48B-A850772E2E61}"/>
    <dgm:cxn modelId="{B7438DC2-D394-4D76-9C4A-74BF5FC3B170}" type="presParOf" srcId="{EF97A27C-FC9A-4924-898E-DF79693F09F1}" destId="{56D7CA03-2545-42E0-8DC5-7CA19F1E858B}" srcOrd="0" destOrd="0" presId="urn:microsoft.com/office/officeart/2005/8/layout/cycle8"/>
    <dgm:cxn modelId="{DD1E6877-C312-49E4-902D-E9E1662F713D}" type="presParOf" srcId="{EF97A27C-FC9A-4924-898E-DF79693F09F1}" destId="{E7EF118D-DB81-4968-A7A3-ABF63D4525C2}" srcOrd="1" destOrd="0" presId="urn:microsoft.com/office/officeart/2005/8/layout/cycle8"/>
    <dgm:cxn modelId="{FDC8F5A3-D293-474B-9997-0B06ECD2A760}" type="presParOf" srcId="{EF97A27C-FC9A-4924-898E-DF79693F09F1}" destId="{8091D7FA-A6DD-4CB9-8AB0-B8CD31FEDB24}" srcOrd="2" destOrd="0" presId="urn:microsoft.com/office/officeart/2005/8/layout/cycle8"/>
    <dgm:cxn modelId="{B1D171BA-E94C-4A32-B94D-C5C32355762B}" type="presParOf" srcId="{EF97A27C-FC9A-4924-898E-DF79693F09F1}" destId="{9630005B-0F9E-4E2B-8534-3520EF127617}" srcOrd="3" destOrd="0" presId="urn:microsoft.com/office/officeart/2005/8/layout/cycle8"/>
    <dgm:cxn modelId="{59DDFBF8-6ED5-49E9-A38B-CFE91E114A4A}" type="presParOf" srcId="{EF97A27C-FC9A-4924-898E-DF79693F09F1}" destId="{DFF7F074-16DD-4804-829B-DD5BADEF9B76}" srcOrd="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DAB9E6-52BA-4ABC-892C-4694CD367227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5B7C8E6B-05D4-4A7E-AD2C-649846F93D6A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anose="020B0606020202030204" pitchFamily="34" charset="0"/>
            </a:rPr>
            <a:t>Имеющиеся компоненты</a:t>
          </a:r>
        </a:p>
      </dgm:t>
    </dgm:pt>
    <dgm:pt modelId="{81197B2A-6CEB-44B3-9CC3-F3715AF40D8C}" type="parTrans" cxnId="{D6E81D90-582E-4914-9D95-CFB3B96FD167}">
      <dgm:prSet/>
      <dgm:spPr/>
      <dgm:t>
        <a:bodyPr/>
        <a:lstStyle/>
        <a:p>
          <a:endParaRPr lang="ru-RU"/>
        </a:p>
      </dgm:t>
    </dgm:pt>
    <dgm:pt modelId="{DC990960-0812-4D9F-82B9-4859EBC7FEF3}" type="sibTrans" cxnId="{D6E81D90-582E-4914-9D95-CFB3B96FD167}">
      <dgm:prSet/>
      <dgm:spPr/>
      <dgm:t>
        <a:bodyPr/>
        <a:lstStyle/>
        <a:p>
          <a:endParaRPr lang="ru-RU"/>
        </a:p>
      </dgm:t>
    </dgm:pt>
    <dgm:pt modelId="{61A9A788-6A1D-4ED2-A859-14725833039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latin typeface="Arial Narrow" panose="020B0606020202030204" pitchFamily="34" charset="0"/>
            </a:rPr>
            <a:t>Выявленные дефициты</a:t>
          </a:r>
          <a:r>
            <a:rPr lang="ru-RU" sz="1600" dirty="0">
              <a:solidFill>
                <a:schemeClr val="bg1"/>
              </a:solidFill>
            </a:rPr>
            <a:t> </a:t>
          </a:r>
        </a:p>
      </dgm:t>
    </dgm:pt>
    <dgm:pt modelId="{B1628770-BB12-4FD3-B124-433231CBB708}" type="parTrans" cxnId="{DE9959E5-0F03-4FC6-9BC6-8D83E62089F0}">
      <dgm:prSet/>
      <dgm:spPr/>
      <dgm:t>
        <a:bodyPr/>
        <a:lstStyle/>
        <a:p>
          <a:endParaRPr lang="ru-RU"/>
        </a:p>
      </dgm:t>
    </dgm:pt>
    <dgm:pt modelId="{01376657-E222-4DB3-B9B2-778C755104D8}" type="sibTrans" cxnId="{DE9959E5-0F03-4FC6-9BC6-8D83E62089F0}">
      <dgm:prSet/>
      <dgm:spPr/>
      <dgm:t>
        <a:bodyPr/>
        <a:lstStyle/>
        <a:p>
          <a:endParaRPr lang="ru-RU"/>
        </a:p>
      </dgm:t>
    </dgm:pt>
    <dgm:pt modelId="{05689150-00EA-4A83-93F0-F58C026E5282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 Narrow" panose="020B0606020202030204" pitchFamily="34" charset="0"/>
            </a:rPr>
            <a:t>Имеющиеся компоненты</a:t>
          </a:r>
        </a:p>
      </dgm:t>
    </dgm:pt>
    <dgm:pt modelId="{50DE7004-AD26-4A22-9A34-A4E6DA06D9BD}" type="parTrans" cxnId="{1BBC45C8-F942-45EB-90E3-230671F8B87F}">
      <dgm:prSet/>
      <dgm:spPr/>
      <dgm:t>
        <a:bodyPr/>
        <a:lstStyle/>
        <a:p>
          <a:endParaRPr lang="ru-RU"/>
        </a:p>
      </dgm:t>
    </dgm:pt>
    <dgm:pt modelId="{B324A791-F276-44B0-B9A9-040212AC2BFD}" type="sibTrans" cxnId="{1BBC45C8-F942-45EB-90E3-230671F8B87F}">
      <dgm:prSet/>
      <dgm:spPr/>
      <dgm:t>
        <a:bodyPr/>
        <a:lstStyle/>
        <a:p>
          <a:endParaRPr lang="ru-RU"/>
        </a:p>
      </dgm:t>
    </dgm:pt>
    <dgm:pt modelId="{6E0C0F79-C306-462D-9F73-56FD580A692D}" type="pres">
      <dgm:prSet presAssocID="{B7DAB9E6-52BA-4ABC-892C-4694CD367227}" presName="compositeShape" presStyleCnt="0">
        <dgm:presLayoutVars>
          <dgm:chMax val="7"/>
          <dgm:dir/>
          <dgm:resizeHandles val="exact"/>
        </dgm:presLayoutVars>
      </dgm:prSet>
      <dgm:spPr/>
    </dgm:pt>
    <dgm:pt modelId="{68CF08CE-0AB6-496F-9DBB-F6C1FD5EA15D}" type="pres">
      <dgm:prSet presAssocID="{B7DAB9E6-52BA-4ABC-892C-4694CD367227}" presName="wedge1" presStyleLbl="node1" presStyleIdx="0" presStyleCnt="3"/>
      <dgm:spPr/>
    </dgm:pt>
    <dgm:pt modelId="{24B208A4-4E58-414D-AF0D-E69A1F312B17}" type="pres">
      <dgm:prSet presAssocID="{B7DAB9E6-52BA-4ABC-892C-4694CD367227}" presName="dummy1a" presStyleCnt="0"/>
      <dgm:spPr/>
    </dgm:pt>
    <dgm:pt modelId="{8E2AE473-988D-44B8-A996-564434C11B3D}" type="pres">
      <dgm:prSet presAssocID="{B7DAB9E6-52BA-4ABC-892C-4694CD367227}" presName="dummy1b" presStyleCnt="0"/>
      <dgm:spPr/>
    </dgm:pt>
    <dgm:pt modelId="{1E147A74-6107-4A07-B342-BA718DA79354}" type="pres">
      <dgm:prSet presAssocID="{B7DAB9E6-52BA-4ABC-892C-4694CD3672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74F4354-F29D-4AFF-ACDD-C5B3EA9C90C5}" type="pres">
      <dgm:prSet presAssocID="{B7DAB9E6-52BA-4ABC-892C-4694CD367227}" presName="wedge2" presStyleLbl="node1" presStyleIdx="1" presStyleCnt="3"/>
      <dgm:spPr/>
    </dgm:pt>
    <dgm:pt modelId="{0035ADE6-B95B-4FA9-894B-DEACCE42A7C3}" type="pres">
      <dgm:prSet presAssocID="{B7DAB9E6-52BA-4ABC-892C-4694CD367227}" presName="dummy2a" presStyleCnt="0"/>
      <dgm:spPr/>
    </dgm:pt>
    <dgm:pt modelId="{7CB504B0-D2B3-41F5-B438-BC5971768EA2}" type="pres">
      <dgm:prSet presAssocID="{B7DAB9E6-52BA-4ABC-892C-4694CD367227}" presName="dummy2b" presStyleCnt="0"/>
      <dgm:spPr/>
    </dgm:pt>
    <dgm:pt modelId="{747E858D-9596-4D31-AFA0-41A2A637E3E3}" type="pres">
      <dgm:prSet presAssocID="{B7DAB9E6-52BA-4ABC-892C-4694CD3672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B9F000C-B971-44CF-8A77-12D702C858E5}" type="pres">
      <dgm:prSet presAssocID="{B7DAB9E6-52BA-4ABC-892C-4694CD367227}" presName="wedge3" presStyleLbl="node1" presStyleIdx="2" presStyleCnt="3"/>
      <dgm:spPr/>
    </dgm:pt>
    <dgm:pt modelId="{6C03D7CF-766A-4F58-BA65-E06D1FEDF353}" type="pres">
      <dgm:prSet presAssocID="{B7DAB9E6-52BA-4ABC-892C-4694CD367227}" presName="dummy3a" presStyleCnt="0"/>
      <dgm:spPr/>
    </dgm:pt>
    <dgm:pt modelId="{FFADCF62-EE61-4C0F-BD63-7637DCE4B779}" type="pres">
      <dgm:prSet presAssocID="{B7DAB9E6-52BA-4ABC-892C-4694CD367227}" presName="dummy3b" presStyleCnt="0"/>
      <dgm:spPr/>
    </dgm:pt>
    <dgm:pt modelId="{28A4F562-8952-44EB-967F-70D0D0B6C9D2}" type="pres">
      <dgm:prSet presAssocID="{B7DAB9E6-52BA-4ABC-892C-4694CD3672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866C2FB-0ADA-4EDF-8DE2-267AF5152A4A}" type="pres">
      <dgm:prSet presAssocID="{DC990960-0812-4D9F-82B9-4859EBC7FEF3}" presName="arrowWedge1" presStyleLbl="fgSibTrans2D1" presStyleIdx="0" presStyleCnt="3"/>
      <dgm:spPr/>
    </dgm:pt>
    <dgm:pt modelId="{B4516951-8B3E-447A-9D18-AE949AC0C86B}" type="pres">
      <dgm:prSet presAssocID="{01376657-E222-4DB3-B9B2-778C755104D8}" presName="arrowWedge2" presStyleLbl="fgSibTrans2D1" presStyleIdx="1" presStyleCnt="3"/>
      <dgm:spPr/>
    </dgm:pt>
    <dgm:pt modelId="{0E195A7B-8C7D-4718-8AAD-794BEEFC6B3A}" type="pres">
      <dgm:prSet presAssocID="{B324A791-F276-44B0-B9A9-040212AC2BFD}" presName="arrowWedge3" presStyleLbl="fgSibTrans2D1" presStyleIdx="2" presStyleCnt="3"/>
      <dgm:spPr/>
    </dgm:pt>
  </dgm:ptLst>
  <dgm:cxnLst>
    <dgm:cxn modelId="{3AFD1418-E0E1-4569-985E-9238AD52BAC5}" type="presOf" srcId="{05689150-00EA-4A83-93F0-F58C026E5282}" destId="{28A4F562-8952-44EB-967F-70D0D0B6C9D2}" srcOrd="1" destOrd="0" presId="urn:microsoft.com/office/officeart/2005/8/layout/cycle8"/>
    <dgm:cxn modelId="{1384925D-84C9-43C9-A9A2-3ED96D5CF052}" type="presOf" srcId="{5B7C8E6B-05D4-4A7E-AD2C-649846F93D6A}" destId="{1E147A74-6107-4A07-B342-BA718DA79354}" srcOrd="1" destOrd="0" presId="urn:microsoft.com/office/officeart/2005/8/layout/cycle8"/>
    <dgm:cxn modelId="{8492096A-8445-4F6D-A4DB-504DC68D687C}" type="presOf" srcId="{B7DAB9E6-52BA-4ABC-892C-4694CD367227}" destId="{6E0C0F79-C306-462D-9F73-56FD580A692D}" srcOrd="0" destOrd="0" presId="urn:microsoft.com/office/officeart/2005/8/layout/cycle8"/>
    <dgm:cxn modelId="{09DBC37E-CC98-4920-9D65-F5C57AA3D9EC}" type="presOf" srcId="{5B7C8E6B-05D4-4A7E-AD2C-649846F93D6A}" destId="{68CF08CE-0AB6-496F-9DBB-F6C1FD5EA15D}" srcOrd="0" destOrd="0" presId="urn:microsoft.com/office/officeart/2005/8/layout/cycle8"/>
    <dgm:cxn modelId="{D6E81D90-582E-4914-9D95-CFB3B96FD167}" srcId="{B7DAB9E6-52BA-4ABC-892C-4694CD367227}" destId="{5B7C8E6B-05D4-4A7E-AD2C-649846F93D6A}" srcOrd="0" destOrd="0" parTransId="{81197B2A-6CEB-44B3-9CC3-F3715AF40D8C}" sibTransId="{DC990960-0812-4D9F-82B9-4859EBC7FEF3}"/>
    <dgm:cxn modelId="{FA964993-39F3-4252-8217-027D4A5DB9A2}" type="presOf" srcId="{61A9A788-6A1D-4ED2-A859-14725833039C}" destId="{747E858D-9596-4D31-AFA0-41A2A637E3E3}" srcOrd="1" destOrd="0" presId="urn:microsoft.com/office/officeart/2005/8/layout/cycle8"/>
    <dgm:cxn modelId="{743C54AF-D00A-4CD4-B409-0D25E9F3676F}" type="presOf" srcId="{05689150-00EA-4A83-93F0-F58C026E5282}" destId="{6B9F000C-B971-44CF-8A77-12D702C858E5}" srcOrd="0" destOrd="0" presId="urn:microsoft.com/office/officeart/2005/8/layout/cycle8"/>
    <dgm:cxn modelId="{68585ABE-3250-4602-A4A1-ECF79362C7EB}" type="presOf" srcId="{61A9A788-6A1D-4ED2-A859-14725833039C}" destId="{774F4354-F29D-4AFF-ACDD-C5B3EA9C90C5}" srcOrd="0" destOrd="0" presId="urn:microsoft.com/office/officeart/2005/8/layout/cycle8"/>
    <dgm:cxn modelId="{1BBC45C8-F942-45EB-90E3-230671F8B87F}" srcId="{B7DAB9E6-52BA-4ABC-892C-4694CD367227}" destId="{05689150-00EA-4A83-93F0-F58C026E5282}" srcOrd="2" destOrd="0" parTransId="{50DE7004-AD26-4A22-9A34-A4E6DA06D9BD}" sibTransId="{B324A791-F276-44B0-B9A9-040212AC2BFD}"/>
    <dgm:cxn modelId="{DE9959E5-0F03-4FC6-9BC6-8D83E62089F0}" srcId="{B7DAB9E6-52BA-4ABC-892C-4694CD367227}" destId="{61A9A788-6A1D-4ED2-A859-14725833039C}" srcOrd="1" destOrd="0" parTransId="{B1628770-BB12-4FD3-B124-433231CBB708}" sibTransId="{01376657-E222-4DB3-B9B2-778C755104D8}"/>
    <dgm:cxn modelId="{E62D34E4-A907-4176-A438-91E72B9E9504}" type="presParOf" srcId="{6E0C0F79-C306-462D-9F73-56FD580A692D}" destId="{68CF08CE-0AB6-496F-9DBB-F6C1FD5EA15D}" srcOrd="0" destOrd="0" presId="urn:microsoft.com/office/officeart/2005/8/layout/cycle8"/>
    <dgm:cxn modelId="{5900A200-A7DA-43BC-9565-11F47DDCD6E5}" type="presParOf" srcId="{6E0C0F79-C306-462D-9F73-56FD580A692D}" destId="{24B208A4-4E58-414D-AF0D-E69A1F312B17}" srcOrd="1" destOrd="0" presId="urn:microsoft.com/office/officeart/2005/8/layout/cycle8"/>
    <dgm:cxn modelId="{2CA92899-3DDF-49DF-BF2E-B9F562B0D2D1}" type="presParOf" srcId="{6E0C0F79-C306-462D-9F73-56FD580A692D}" destId="{8E2AE473-988D-44B8-A996-564434C11B3D}" srcOrd="2" destOrd="0" presId="urn:microsoft.com/office/officeart/2005/8/layout/cycle8"/>
    <dgm:cxn modelId="{8DC14564-9287-4F6E-9049-84BDC28625B5}" type="presParOf" srcId="{6E0C0F79-C306-462D-9F73-56FD580A692D}" destId="{1E147A74-6107-4A07-B342-BA718DA79354}" srcOrd="3" destOrd="0" presId="urn:microsoft.com/office/officeart/2005/8/layout/cycle8"/>
    <dgm:cxn modelId="{06ADA08B-908E-499D-BA56-A54D04A475C2}" type="presParOf" srcId="{6E0C0F79-C306-462D-9F73-56FD580A692D}" destId="{774F4354-F29D-4AFF-ACDD-C5B3EA9C90C5}" srcOrd="4" destOrd="0" presId="urn:microsoft.com/office/officeart/2005/8/layout/cycle8"/>
    <dgm:cxn modelId="{1E71849F-22F9-4317-AC68-C630FB059E3E}" type="presParOf" srcId="{6E0C0F79-C306-462D-9F73-56FD580A692D}" destId="{0035ADE6-B95B-4FA9-894B-DEACCE42A7C3}" srcOrd="5" destOrd="0" presId="urn:microsoft.com/office/officeart/2005/8/layout/cycle8"/>
    <dgm:cxn modelId="{7F08FA46-99E0-4FF0-A403-24F4463D3F7F}" type="presParOf" srcId="{6E0C0F79-C306-462D-9F73-56FD580A692D}" destId="{7CB504B0-D2B3-41F5-B438-BC5971768EA2}" srcOrd="6" destOrd="0" presId="urn:microsoft.com/office/officeart/2005/8/layout/cycle8"/>
    <dgm:cxn modelId="{2AC24D48-8BFD-41FB-A3B3-C483E49BAC10}" type="presParOf" srcId="{6E0C0F79-C306-462D-9F73-56FD580A692D}" destId="{747E858D-9596-4D31-AFA0-41A2A637E3E3}" srcOrd="7" destOrd="0" presId="urn:microsoft.com/office/officeart/2005/8/layout/cycle8"/>
    <dgm:cxn modelId="{EDE47E10-5159-465F-B72C-38D550BA5D7D}" type="presParOf" srcId="{6E0C0F79-C306-462D-9F73-56FD580A692D}" destId="{6B9F000C-B971-44CF-8A77-12D702C858E5}" srcOrd="8" destOrd="0" presId="urn:microsoft.com/office/officeart/2005/8/layout/cycle8"/>
    <dgm:cxn modelId="{616405B1-97CC-40E2-80E6-2D0E19FAA380}" type="presParOf" srcId="{6E0C0F79-C306-462D-9F73-56FD580A692D}" destId="{6C03D7CF-766A-4F58-BA65-E06D1FEDF353}" srcOrd="9" destOrd="0" presId="urn:microsoft.com/office/officeart/2005/8/layout/cycle8"/>
    <dgm:cxn modelId="{3F37186D-7630-4C9A-BFF8-2EC21C4F6D92}" type="presParOf" srcId="{6E0C0F79-C306-462D-9F73-56FD580A692D}" destId="{FFADCF62-EE61-4C0F-BD63-7637DCE4B779}" srcOrd="10" destOrd="0" presId="urn:microsoft.com/office/officeart/2005/8/layout/cycle8"/>
    <dgm:cxn modelId="{94EB5F23-01DE-4875-9BAE-3F1E48404610}" type="presParOf" srcId="{6E0C0F79-C306-462D-9F73-56FD580A692D}" destId="{28A4F562-8952-44EB-967F-70D0D0B6C9D2}" srcOrd="11" destOrd="0" presId="urn:microsoft.com/office/officeart/2005/8/layout/cycle8"/>
    <dgm:cxn modelId="{00F7D597-E27D-461C-8805-37EE08583660}" type="presParOf" srcId="{6E0C0F79-C306-462D-9F73-56FD580A692D}" destId="{6866C2FB-0ADA-4EDF-8DE2-267AF5152A4A}" srcOrd="12" destOrd="0" presId="urn:microsoft.com/office/officeart/2005/8/layout/cycle8"/>
    <dgm:cxn modelId="{82031761-C6B3-4823-A4FD-C71B302410D2}" type="presParOf" srcId="{6E0C0F79-C306-462D-9F73-56FD580A692D}" destId="{B4516951-8B3E-447A-9D18-AE949AC0C86B}" srcOrd="13" destOrd="0" presId="urn:microsoft.com/office/officeart/2005/8/layout/cycle8"/>
    <dgm:cxn modelId="{CE44AA82-68A3-4481-95D4-98FCE0F5AA35}" type="presParOf" srcId="{6E0C0F79-C306-462D-9F73-56FD580A692D}" destId="{0E195A7B-8C7D-4718-8AAD-794BEEFC6B3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0D2D9-8CFA-4213-BA7B-351E27A9FDFC}">
      <dsp:nvSpPr>
        <dsp:cNvPr id="0" name=""/>
        <dsp:cNvSpPr/>
      </dsp:nvSpPr>
      <dsp:spPr>
        <a:xfrm>
          <a:off x="2027046" y="1167"/>
          <a:ext cx="2031529" cy="1437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Содержательно насыщенная</a:t>
          </a:r>
        </a:p>
      </dsp:txBody>
      <dsp:txXfrm>
        <a:off x="2324557" y="211718"/>
        <a:ext cx="1436507" cy="1016629"/>
      </dsp:txXfrm>
    </dsp:sp>
    <dsp:sp modelId="{EA367C1C-1DA2-4D7F-837A-8976376C38C0}">
      <dsp:nvSpPr>
        <dsp:cNvPr id="0" name=""/>
        <dsp:cNvSpPr/>
      </dsp:nvSpPr>
      <dsp:spPr>
        <a:xfrm rot="2160000">
          <a:off x="3790010" y="1078389"/>
          <a:ext cx="159939" cy="485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3794592" y="1161334"/>
        <a:ext cx="111957" cy="291140"/>
      </dsp:txXfrm>
    </dsp:sp>
    <dsp:sp modelId="{90F1E773-5687-4726-87FC-1D29A89290A2}">
      <dsp:nvSpPr>
        <dsp:cNvPr id="0" name=""/>
        <dsp:cNvSpPr/>
      </dsp:nvSpPr>
      <dsp:spPr>
        <a:xfrm>
          <a:off x="3463351" y="1269511"/>
          <a:ext cx="2650372" cy="1437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трансформируемая</a:t>
          </a:r>
        </a:p>
      </dsp:txBody>
      <dsp:txXfrm>
        <a:off x="3851489" y="1480062"/>
        <a:ext cx="1874096" cy="1016629"/>
      </dsp:txXfrm>
    </dsp:sp>
    <dsp:sp modelId="{43E74E81-1422-4E46-81CC-2DCC9F104669}">
      <dsp:nvSpPr>
        <dsp:cNvPr id="0" name=""/>
        <dsp:cNvSpPr/>
      </dsp:nvSpPr>
      <dsp:spPr>
        <a:xfrm rot="6480000">
          <a:off x="4276461" y="2767298"/>
          <a:ext cx="360316" cy="485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4347210" y="2812943"/>
        <a:ext cx="252221" cy="291140"/>
      </dsp:txXfrm>
    </dsp:sp>
    <dsp:sp modelId="{A14DB4B5-9696-4B84-8147-65F5D50ADCB0}">
      <dsp:nvSpPr>
        <dsp:cNvPr id="0" name=""/>
        <dsp:cNvSpPr/>
      </dsp:nvSpPr>
      <dsp:spPr>
        <a:xfrm>
          <a:off x="3180518" y="3321735"/>
          <a:ext cx="1882422" cy="1437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доступная</a:t>
          </a:r>
        </a:p>
      </dsp:txBody>
      <dsp:txXfrm>
        <a:off x="3456192" y="3532286"/>
        <a:ext cx="1331074" cy="1016629"/>
      </dsp:txXfrm>
    </dsp:sp>
    <dsp:sp modelId="{42BE1824-75A2-4851-89B6-68273A1B14D6}">
      <dsp:nvSpPr>
        <dsp:cNvPr id="0" name=""/>
        <dsp:cNvSpPr/>
      </dsp:nvSpPr>
      <dsp:spPr>
        <a:xfrm rot="10800000">
          <a:off x="2971634" y="3797983"/>
          <a:ext cx="147611" cy="485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3015917" y="3895030"/>
        <a:ext cx="103328" cy="291140"/>
      </dsp:txXfrm>
    </dsp:sp>
    <dsp:sp modelId="{4D705F18-BECB-4269-B7CA-F998DF64D150}">
      <dsp:nvSpPr>
        <dsp:cNvPr id="0" name=""/>
        <dsp:cNvSpPr/>
      </dsp:nvSpPr>
      <dsp:spPr>
        <a:xfrm>
          <a:off x="1025780" y="3321735"/>
          <a:ext cx="1876225" cy="1437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безлопастная</a:t>
          </a:r>
        </a:p>
      </dsp:txBody>
      <dsp:txXfrm>
        <a:off x="1300547" y="3532286"/>
        <a:ext cx="1326691" cy="1016629"/>
      </dsp:txXfrm>
    </dsp:sp>
    <dsp:sp modelId="{BF0FAD56-A872-4DB2-87F0-CD00C7879DC5}">
      <dsp:nvSpPr>
        <dsp:cNvPr id="0" name=""/>
        <dsp:cNvSpPr/>
      </dsp:nvSpPr>
      <dsp:spPr>
        <a:xfrm rot="15120000">
          <a:off x="1455699" y="2787395"/>
          <a:ext cx="359666" cy="485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1526320" y="2935751"/>
        <a:ext cx="251766" cy="291140"/>
      </dsp:txXfrm>
    </dsp:sp>
    <dsp:sp modelId="{96A42962-AC7B-4009-9859-1DBD91279211}">
      <dsp:nvSpPr>
        <dsp:cNvPr id="0" name=""/>
        <dsp:cNvSpPr/>
      </dsp:nvSpPr>
      <dsp:spPr>
        <a:xfrm>
          <a:off x="-116830" y="1269511"/>
          <a:ext cx="2827831" cy="1437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полифункциональная</a:t>
          </a:r>
        </a:p>
      </dsp:txBody>
      <dsp:txXfrm>
        <a:off x="297296" y="1480062"/>
        <a:ext cx="1999579" cy="1016629"/>
      </dsp:txXfrm>
    </dsp:sp>
    <dsp:sp modelId="{C5932D6E-AD21-4CB1-A6A9-4947597336CF}">
      <dsp:nvSpPr>
        <dsp:cNvPr id="0" name=""/>
        <dsp:cNvSpPr/>
      </dsp:nvSpPr>
      <dsp:spPr>
        <a:xfrm rot="19440000">
          <a:off x="2143373" y="1077037"/>
          <a:ext cx="148256" cy="4852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2147620" y="1187155"/>
        <a:ext cx="103779" cy="291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7CA03-2545-42E0-8DC5-7CA19F1E858B}">
      <dsp:nvSpPr>
        <dsp:cNvPr id="0" name=""/>
        <dsp:cNvSpPr/>
      </dsp:nvSpPr>
      <dsp:spPr>
        <a:xfrm>
          <a:off x="1050084" y="274665"/>
          <a:ext cx="2883982" cy="28839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bg1"/>
              </a:solidFill>
              <a:latin typeface="Arial Narrow" panose="020B0606020202030204" pitchFamily="34" charset="0"/>
            </a:rPr>
            <a:t>Материально-техническое обеспечение Программы</a:t>
          </a:r>
        </a:p>
      </dsp:txBody>
      <dsp:txXfrm>
        <a:off x="1530747" y="755328"/>
        <a:ext cx="1922655" cy="1922655"/>
      </dsp:txXfrm>
    </dsp:sp>
    <dsp:sp modelId="{DFF7F074-16DD-4804-829B-DD5BADEF9B76}">
      <dsp:nvSpPr>
        <dsp:cNvPr id="0" name=""/>
        <dsp:cNvSpPr/>
      </dsp:nvSpPr>
      <dsp:spPr>
        <a:xfrm>
          <a:off x="889551" y="96020"/>
          <a:ext cx="3241047" cy="3241047"/>
        </a:xfrm>
        <a:prstGeom prst="circularArrow">
          <a:avLst>
            <a:gd name="adj1" fmla="val 5085"/>
            <a:gd name="adj2" fmla="val 327528"/>
            <a:gd name="adj3" fmla="val 15829558"/>
            <a:gd name="adj4" fmla="val 16242914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F08CE-0AB6-496F-9DBB-F6C1FD5EA15D}">
      <dsp:nvSpPr>
        <dsp:cNvPr id="0" name=""/>
        <dsp:cNvSpPr/>
      </dsp:nvSpPr>
      <dsp:spPr>
        <a:xfrm>
          <a:off x="1880106" y="223165"/>
          <a:ext cx="2883982" cy="288398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 Narrow" panose="020B0606020202030204" pitchFamily="34" charset="0"/>
            </a:rPr>
            <a:t>Имеющиеся компоненты</a:t>
          </a:r>
        </a:p>
      </dsp:txBody>
      <dsp:txXfrm>
        <a:off x="3400034" y="834295"/>
        <a:ext cx="1029993" cy="858328"/>
      </dsp:txXfrm>
    </dsp:sp>
    <dsp:sp modelId="{774F4354-F29D-4AFF-ACDD-C5B3EA9C90C5}">
      <dsp:nvSpPr>
        <dsp:cNvPr id="0" name=""/>
        <dsp:cNvSpPr/>
      </dsp:nvSpPr>
      <dsp:spPr>
        <a:xfrm>
          <a:off x="1820710" y="326164"/>
          <a:ext cx="2883982" cy="288398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Arial Narrow" panose="020B0606020202030204" pitchFamily="34" charset="0"/>
            </a:rPr>
            <a:t>Выявленные дефициты</a:t>
          </a:r>
          <a:r>
            <a:rPr lang="ru-RU" sz="1600" kern="1200" dirty="0">
              <a:solidFill>
                <a:schemeClr val="bg1"/>
              </a:solidFill>
            </a:rPr>
            <a:t> </a:t>
          </a:r>
        </a:p>
      </dsp:txBody>
      <dsp:txXfrm>
        <a:off x="2507373" y="2197320"/>
        <a:ext cx="1544990" cy="755328"/>
      </dsp:txXfrm>
    </dsp:sp>
    <dsp:sp modelId="{6B9F000C-B971-44CF-8A77-12D702C858E5}">
      <dsp:nvSpPr>
        <dsp:cNvPr id="0" name=""/>
        <dsp:cNvSpPr/>
      </dsp:nvSpPr>
      <dsp:spPr>
        <a:xfrm>
          <a:off x="1761314" y="223165"/>
          <a:ext cx="2883982" cy="288398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 Narrow" panose="020B0606020202030204" pitchFamily="34" charset="0"/>
            </a:rPr>
            <a:t>Имеющиеся компоненты</a:t>
          </a:r>
        </a:p>
      </dsp:txBody>
      <dsp:txXfrm>
        <a:off x="2095375" y="834295"/>
        <a:ext cx="1029993" cy="858328"/>
      </dsp:txXfrm>
    </dsp:sp>
    <dsp:sp modelId="{6866C2FB-0ADA-4EDF-8DE2-267AF5152A4A}">
      <dsp:nvSpPr>
        <dsp:cNvPr id="0" name=""/>
        <dsp:cNvSpPr/>
      </dsp:nvSpPr>
      <dsp:spPr>
        <a:xfrm>
          <a:off x="1701812" y="44633"/>
          <a:ext cx="3241047" cy="324104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516951-8B3E-447A-9D18-AE949AC0C86B}">
      <dsp:nvSpPr>
        <dsp:cNvPr id="0" name=""/>
        <dsp:cNvSpPr/>
      </dsp:nvSpPr>
      <dsp:spPr>
        <a:xfrm>
          <a:off x="1642178" y="147450"/>
          <a:ext cx="3241047" cy="324104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195A7B-8C7D-4718-8AAD-794BEEFC6B3A}">
      <dsp:nvSpPr>
        <dsp:cNvPr id="0" name=""/>
        <dsp:cNvSpPr/>
      </dsp:nvSpPr>
      <dsp:spPr>
        <a:xfrm>
          <a:off x="1582543" y="44633"/>
          <a:ext cx="3241047" cy="324104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2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5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74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86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14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9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4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5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1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4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4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5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7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23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64DF9A-DBA0-4B84-88B0-9DA5602E1938}" type="datetimeFigureOut">
              <a:rPr lang="ru-RU" smtClean="0"/>
              <a:pPr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1CD208-F50B-416E-9380-C3FECD347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9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eb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_2\Desktop\первый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2648" y="749808"/>
            <a:ext cx="10890375" cy="213969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МАТЕРИАЛЬНО</a:t>
            </a:r>
            <a:r>
              <a:rPr lang="ru-RU" sz="36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 – </a:t>
            </a:r>
            <a: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ТЕХНИЧЕСКОЕ ОБЕСПЕЧЕНИЕ </a:t>
            </a:r>
            <a:b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ФОП ДО </a:t>
            </a:r>
            <a:endParaRPr lang="ru-RU" sz="3600" b="1" dirty="0">
              <a:solidFill>
                <a:srgbClr val="0066CC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24424" y="4476997"/>
            <a:ext cx="6987645" cy="120003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Анисимова Татьяна, 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кандидат педагогических наук,</a:t>
            </a:r>
            <a:b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заведующий кафедрой  дошкольного и начального образования</a:t>
            </a: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ГБУ ДПО РМ «ЦНППМ «Педагог 13.ру» 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7019" y="218329"/>
            <a:ext cx="9825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14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_2\Desktop\второй и тп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74073"/>
            <a:ext cx="10707689" cy="1752599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130" y="1604157"/>
            <a:ext cx="11780322" cy="4606638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1257" y="355785"/>
            <a:ext cx="1193074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ln w="3175" cmpd="sng">
                  <a:noFill/>
                </a:ln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rPr>
              <a:t>УЧЕБНО-МЕТОДИЧЕСКИЕ МАТЕРИАЛЫ</a:t>
            </a:r>
            <a:br>
              <a:rPr kumimoji="0" lang="ru-RU" sz="48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372A290E-5FE2-78C7-FD22-706617B5A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058652"/>
              </p:ext>
            </p:extLst>
          </p:nvPr>
        </p:nvGraphicFramePr>
        <p:xfrm>
          <a:off x="103517" y="1371600"/>
          <a:ext cx="11930743" cy="5382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8619">
                  <a:extLst>
                    <a:ext uri="{9D8B030D-6E8A-4147-A177-3AD203B41FA5}">
                      <a16:colId xmlns:a16="http://schemas.microsoft.com/office/drawing/2014/main" val="3493501348"/>
                    </a:ext>
                  </a:extLst>
                </a:gridCol>
                <a:gridCol w="7302124">
                  <a:extLst>
                    <a:ext uri="{9D8B030D-6E8A-4147-A177-3AD203B41FA5}">
                      <a16:colId xmlns:a16="http://schemas.microsoft.com/office/drawing/2014/main" val="3596897215"/>
                    </a:ext>
                  </a:extLst>
                </a:gridCol>
              </a:tblGrid>
              <a:tr h="5382883">
                <a:tc>
                  <a:txBody>
                    <a:bodyPr/>
                    <a:lstStyle/>
                    <a:p>
                      <a:pPr algn="just"/>
                      <a:r>
                        <a:rPr lang="ru-RU" dirty="0"/>
                        <a:t>     </a:t>
                      </a:r>
                    </a:p>
                    <a:p>
                      <a:pPr algn="just"/>
                      <a:endParaRPr lang="ru-RU" sz="2800" dirty="0">
                        <a:latin typeface="Arial Narrow" panose="020B0606020202030204" pitchFamily="34" charset="0"/>
                      </a:endParaRPr>
                    </a:p>
                    <a:p>
                      <a:pPr algn="just"/>
                      <a:r>
                        <a:rPr lang="ru-RU" sz="2400" dirty="0">
                          <a:latin typeface="Arial Narrow" panose="020B0606020202030204" pitchFamily="34" charset="0"/>
                        </a:rPr>
                        <a:t>     </a:t>
                      </a:r>
                    </a:p>
                    <a:p>
                      <a:pPr algn="just"/>
                      <a:r>
                        <a:rPr lang="ru-RU" sz="2400" dirty="0">
                          <a:latin typeface="Arial Narrow" panose="020B0606020202030204" pitchFamily="34" charset="0"/>
                        </a:rPr>
                        <a:t>    </a:t>
                      </a:r>
                    </a:p>
                    <a:p>
                      <a:pPr algn="just"/>
                      <a:r>
                        <a:rPr lang="ru-RU" sz="2400" dirty="0">
                          <a:latin typeface="Arial Narrow" panose="020B0606020202030204" pitchFamily="34" charset="0"/>
                        </a:rPr>
                        <a:t>      … все виды учебных изданий, обеспечивающие реализацию образовательных программ дошкольного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88927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5BC386-F9B7-AC8D-FC9A-2D37DFB36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56" y="1666065"/>
            <a:ext cx="6944265" cy="477728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5802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_2\Desktop\второй и тп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74073"/>
            <a:ext cx="10707689" cy="1752599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130" y="1609343"/>
            <a:ext cx="11780322" cy="4601451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     </a:t>
            </a:r>
          </a:p>
          <a:p>
            <a:pPr marL="0" indent="0" algn="just" rtl="0">
              <a:buNone/>
            </a:pPr>
            <a:endParaRPr lang="ru-RU" sz="2000" b="1" dirty="0">
              <a:solidFill>
                <a:srgbClr val="0070C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just" rtl="0">
              <a:buNone/>
            </a:pPr>
            <a:endParaRPr lang="ru-RU" sz="1800" dirty="0">
              <a:solidFill>
                <a:srgbClr val="0070C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0585" y="-438912"/>
            <a:ext cx="12091416" cy="24780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ИНФРАСТРУКТУРНЫЙ ЛИСТ ПРОГРАММЫ</a:t>
            </a:r>
            <a:endParaRPr lang="ru-RU" sz="2400" b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A5F842E2-0263-FF90-9694-22E416C1E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127810"/>
              </p:ext>
            </p:extLst>
          </p:nvPr>
        </p:nvGraphicFramePr>
        <p:xfrm>
          <a:off x="233548" y="1414732"/>
          <a:ext cx="11724904" cy="522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2452">
                  <a:extLst>
                    <a:ext uri="{9D8B030D-6E8A-4147-A177-3AD203B41FA5}">
                      <a16:colId xmlns:a16="http://schemas.microsoft.com/office/drawing/2014/main" val="4128805837"/>
                    </a:ext>
                  </a:extLst>
                </a:gridCol>
                <a:gridCol w="5862452">
                  <a:extLst>
                    <a:ext uri="{9D8B030D-6E8A-4147-A177-3AD203B41FA5}">
                      <a16:colId xmlns:a16="http://schemas.microsoft.com/office/drawing/2014/main" val="1829614569"/>
                    </a:ext>
                  </a:extLst>
                </a:gridCol>
              </a:tblGrid>
              <a:tr h="37209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78055"/>
                  </a:ext>
                </a:extLst>
              </a:tr>
              <a:tr h="1506679">
                <a:tc gridSpan="2">
                  <a:txBody>
                    <a:bodyPr/>
                    <a:lstStyle/>
                    <a:p>
                      <a:pPr algn="just"/>
                      <a:r>
                        <a:rPr lang="ru-RU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    </a:t>
                      </a:r>
                    </a:p>
                    <a:p>
                      <a:pPr algn="just"/>
                      <a:r>
                        <a:rPr lang="ru-RU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    … составляется по результатам мониторинга ее материально-технической базы: анализа образовательных потребностей обучающихся, кадрового потенциала, реализуемой Программы и других составляющих в целях обновления содержания и повышения качества дошкольного образования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339056"/>
                  </a:ext>
                </a:extLst>
              </a:tr>
            </a:tbl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A27E7C24-C5B7-36B0-48FA-D2C164AB7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355723"/>
              </p:ext>
            </p:extLst>
          </p:nvPr>
        </p:nvGraphicFramePr>
        <p:xfrm>
          <a:off x="629727" y="1544128"/>
          <a:ext cx="4984151" cy="343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94C61E70-A76A-6C85-7385-F3AB0DBF3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775623"/>
              </p:ext>
            </p:extLst>
          </p:nvPr>
        </p:nvGraphicFramePr>
        <p:xfrm>
          <a:off x="5611178" y="1609343"/>
          <a:ext cx="6525404" cy="343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14628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_2\Desktop\второй и тп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74073"/>
            <a:ext cx="10707689" cy="1752599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130" y="1609343"/>
            <a:ext cx="11780322" cy="4601451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ru-RU" sz="20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0" indent="0" algn="just" rtl="0">
              <a:buNone/>
            </a:pP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endParaRPr lang="ru-RU" sz="2000" b="1" dirty="0">
              <a:solidFill>
                <a:srgbClr val="0070C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rtl="0">
              <a:buNone/>
            </a:pPr>
            <a:r>
              <a:rPr lang="ru-RU" sz="1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1400" dirty="0">
              <a:solidFill>
                <a:srgbClr val="0070C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ru-RU" sz="1400" b="1" dirty="0">
              <a:solidFill>
                <a:srgbClr val="0070C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0585" y="-438912"/>
            <a:ext cx="12091416" cy="24780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ПО ФОРМИРОВАНИЮ ИНФРАСТРУКТУРЫ ДОО</a:t>
            </a:r>
            <a:endParaRPr lang="ru-RU" sz="2400" b="1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5F8F5C48-EEC0-0963-0351-D31E39685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74111"/>
              </p:ext>
            </p:extLst>
          </p:nvPr>
        </p:nvGraphicFramePr>
        <p:xfrm>
          <a:off x="233548" y="1328468"/>
          <a:ext cx="11739916" cy="535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034">
                  <a:extLst>
                    <a:ext uri="{9D8B030D-6E8A-4147-A177-3AD203B41FA5}">
                      <a16:colId xmlns:a16="http://schemas.microsoft.com/office/drawing/2014/main" val="4173050226"/>
                    </a:ext>
                  </a:extLst>
                </a:gridCol>
                <a:gridCol w="4068369">
                  <a:extLst>
                    <a:ext uri="{9D8B030D-6E8A-4147-A177-3AD203B41FA5}">
                      <a16:colId xmlns:a16="http://schemas.microsoft.com/office/drawing/2014/main" val="926844676"/>
                    </a:ext>
                  </a:extLst>
                </a:gridCol>
                <a:gridCol w="3890513">
                  <a:extLst>
                    <a:ext uri="{9D8B030D-6E8A-4147-A177-3AD203B41FA5}">
                      <a16:colId xmlns:a16="http://schemas.microsoft.com/office/drawing/2014/main" val="3645475276"/>
                    </a:ext>
                  </a:extLst>
                </a:gridCol>
              </a:tblGrid>
              <a:tr h="5357004">
                <a:tc>
                  <a:txBody>
                    <a:bodyPr/>
                    <a:lstStyle/>
                    <a:p>
                      <a:r>
                        <a:rPr lang="ru-RU" dirty="0"/>
                        <a:t>     </a:t>
                      </a:r>
                    </a:p>
                    <a:p>
                      <a:pPr algn="just"/>
                      <a:r>
                        <a:rPr lang="ru-RU" sz="1400" dirty="0">
                          <a:latin typeface="Arial Narrow" panose="020B0606020202030204" pitchFamily="34" charset="0"/>
                        </a:rPr>
                        <a:t>     Настоящие рекомендации разработаны во исполнение пункта 3 перечня поручений Президента Российской Федерации от 16 марта 2022 г. № Пр-487 по итогам заседания Совета при Президенте Российской Федерации по реализации государственной политики в сфере защиты семьи и детей 17 декабря 2021 года.</a:t>
                      </a:r>
                    </a:p>
                    <a:p>
                      <a:pPr algn="just"/>
                      <a:endParaRPr lang="ru-RU" sz="1400" dirty="0">
                        <a:latin typeface="Arial Narrow" panose="020B0606020202030204" pitchFamily="34" charset="0"/>
                      </a:endParaRPr>
                    </a:p>
                    <a:p>
                      <a:pPr algn="just"/>
                      <a:r>
                        <a:rPr lang="ru-RU" sz="1400" dirty="0">
                          <a:latin typeface="Arial Narrow" panose="020B0606020202030204" pitchFamily="34" charset="0"/>
                        </a:rPr>
                        <a:t>      Применение Рекомендаций позволит унифицировать требования к приобретаемому оборудованию и учебно-методическим материалам, гарантировать их соответствие ФГОС ДО, обеспечить комплексную безопасность пребывания ребенка в ДОО. </a:t>
                      </a:r>
                    </a:p>
                    <a:p>
                      <a:pPr algn="just"/>
                      <a:r>
                        <a:rPr lang="ru-RU" sz="1400" dirty="0">
                          <a:latin typeface="Arial Narrow" panose="020B0606020202030204" pitchFamily="34" charset="0"/>
                        </a:rPr>
                        <a:t>___________________________________________</a:t>
                      </a:r>
                    </a:p>
                    <a:p>
                      <a:pPr algn="just"/>
                      <a:endParaRPr lang="ru-RU" sz="1400" dirty="0">
                        <a:latin typeface="Arial Narrow" panose="020B0606020202030204" pitchFamily="34" charset="0"/>
                      </a:endParaRPr>
                    </a:p>
                    <a:p>
                      <a:pPr algn="just"/>
                      <a:r>
                        <a:rPr lang="ru-RU" sz="1400" dirty="0"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lang="ru-RU" sz="1400" b="1" i="1" dirty="0">
                          <a:latin typeface="Arial Narrow" panose="020B0606020202030204" pitchFamily="34" charset="0"/>
                        </a:rPr>
                        <a:t>Рекомендации не являются требованиями, выполнение которых подлежит контролю при проведении проверок в ДОО органами государственного контроля (надзора)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Arial Narrow" panose="020B0606020202030204" pitchFamily="34" charset="0"/>
                        </a:rPr>
                        <a:t>Основными задачами Рекомендаций являются:</a:t>
                      </a:r>
                    </a:p>
                    <a:p>
                      <a:pPr algn="just"/>
                      <a:r>
                        <a:rPr lang="ru-RU" sz="1400" dirty="0">
                          <a:latin typeface="Arial Narrow" panose="020B0606020202030204" pitchFamily="34" charset="0"/>
                        </a:rPr>
                        <a:t>     1. Помощь в создании инфраструктуры (инвариантной и вариативной), обеспечивающей полноценное проживание ребенком всех этапов детства (младенческого, раннего и дошкольного возраста), как в новых, строящихся ДОО, так и при обновлении/дооснащении существующих. </a:t>
                      </a:r>
                    </a:p>
                    <a:p>
                      <a:pPr algn="just"/>
                      <a:endParaRPr lang="ru-RU" sz="1400" dirty="0">
                        <a:latin typeface="Arial Narrow" panose="020B0606020202030204" pitchFamily="34" charset="0"/>
                      </a:endParaRPr>
                    </a:p>
                    <a:p>
                      <a:pPr algn="just"/>
                      <a:r>
                        <a:rPr lang="ru-RU" sz="1400" dirty="0">
                          <a:latin typeface="Arial Narrow" panose="020B0606020202030204" pitchFamily="34" charset="0"/>
                        </a:rPr>
                        <a:t>     2. Помощь в проведении мониторинга в части анализа материально-технического обеспечения образовательной деятельности, создании современной развивающей предметно-пространственной среды, отвечающей государственной образовательной политике, разработке программы развития РППС с учетом изменения подходов к организации деятельности ДОО. </a:t>
                      </a:r>
                    </a:p>
                    <a:p>
                      <a:pPr algn="just"/>
                      <a:endParaRPr lang="ru-RU" sz="1400" dirty="0">
                        <a:latin typeface="Arial Narrow" panose="020B0606020202030204" pitchFamily="34" charset="0"/>
                      </a:endParaRPr>
                    </a:p>
                    <a:p>
                      <a:pPr algn="just"/>
                      <a:r>
                        <a:rPr lang="ru-RU" sz="1400" dirty="0">
                          <a:latin typeface="Arial Narrow" panose="020B0606020202030204" pitchFamily="34" charset="0"/>
                        </a:rPr>
                        <a:t>     3. Формирование условий для преемственности технологий и содержания обучения и воспитания детей на уровнях дошкольного и начального общего образования в разных социальных институтах, включая семью.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952058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8BE719-AA62-8A97-BD09-26824D296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80" y="1569678"/>
            <a:ext cx="3338422" cy="487458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51089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_2\Desktop\последний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047" y="2162489"/>
            <a:ext cx="9959829" cy="2038546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289481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_2\Desktop\второй и тп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374073"/>
            <a:ext cx="11930743" cy="896943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Arial Narrow" pitchFamily="34" charset="0"/>
              </a:rPr>
              <a:t>ИНФРАСТРУКТУРА ДОО</a:t>
            </a:r>
            <a:r>
              <a:rPr lang="de-DE" sz="4400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endParaRPr lang="ru-RU" sz="4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7B41295C-3331-74EB-0118-B54927A0DD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718810"/>
              </p:ext>
            </p:extLst>
          </p:nvPr>
        </p:nvGraphicFramePr>
        <p:xfrm>
          <a:off x="261257" y="1271016"/>
          <a:ext cx="11781390" cy="536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319">
                  <a:extLst>
                    <a:ext uri="{9D8B030D-6E8A-4147-A177-3AD203B41FA5}">
                      <a16:colId xmlns:a16="http://schemas.microsoft.com/office/drawing/2014/main" val="849113654"/>
                    </a:ext>
                  </a:extLst>
                </a:gridCol>
                <a:gridCol w="3219776">
                  <a:extLst>
                    <a:ext uri="{9D8B030D-6E8A-4147-A177-3AD203B41FA5}">
                      <a16:colId xmlns:a16="http://schemas.microsoft.com/office/drawing/2014/main" val="3231201733"/>
                    </a:ext>
                  </a:extLst>
                </a:gridCol>
                <a:gridCol w="3071295">
                  <a:extLst>
                    <a:ext uri="{9D8B030D-6E8A-4147-A177-3AD203B41FA5}">
                      <a16:colId xmlns:a16="http://schemas.microsoft.com/office/drawing/2014/main" val="2129542245"/>
                    </a:ext>
                  </a:extLst>
                </a:gridCol>
              </a:tblGrid>
              <a:tr h="2683764">
                <a:tc rowSpan="2"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2000" b="1" i="0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Инфраструктура дошкольной образовательной организации – </a:t>
                      </a:r>
                      <a:r>
                        <a:rPr lang="ru-RU" sz="2000" b="0" i="0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совокупность материальных и нематериальных активов, обеспечивающих осуществление образовательной, экономической и хозяйственной деятельности, а также условия жизнедеятельности образовательной организации, обладающих набором определенных характеристик для оказания социальных и образовательных услуг. </a:t>
                      </a:r>
                    </a:p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969541"/>
                  </a:ext>
                </a:extLst>
              </a:tr>
              <a:tr h="26837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598834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842C76-1444-832E-8BD1-B283CD6AB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72" y="1399032"/>
            <a:ext cx="2860242" cy="24505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BE83C6-26C1-FE08-AF0C-9D0E1B6439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55" y="4097343"/>
            <a:ext cx="2867559" cy="23865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0BAD72-C2E8-445A-7571-D77FCF8152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399032"/>
            <a:ext cx="3008377" cy="24505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0DB5D3-5DF9-1CEE-B738-D8582265D4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59" y="4097344"/>
            <a:ext cx="3008377" cy="23865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_2\Desktop\второй и тп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374073"/>
            <a:ext cx="11930743" cy="896943"/>
          </a:xfrm>
        </p:spPr>
        <p:txBody>
          <a:bodyPr>
            <a:noAutofit/>
          </a:bodyPr>
          <a:lstStyle/>
          <a:p>
            <a:r>
              <a:rPr lang="de-DE" sz="2000" b="1" dirty="0">
                <a:solidFill>
                  <a:srgbClr val="0066CC"/>
                </a:solidFill>
                <a:latin typeface="Arial Narrow" pitchFamily="34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Arial Narrow" panose="020B0606020202030204" pitchFamily="34" charset="0"/>
              </a:rPr>
              <a:t>КОМПОНЕНТЫ ИНФРАСТРУКТУРЫ ДО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699" y="1271016"/>
            <a:ext cx="11453857" cy="47378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0070C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0070C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0070C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just">
              <a:buNone/>
            </a:pPr>
            <a:endParaRPr lang="ru-RU" sz="2800" dirty="0">
              <a:solidFill>
                <a:schemeClr val="bg2">
                  <a:lumMod val="2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7325A59-CD59-BE89-C59C-7763680C6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57336"/>
              </p:ext>
            </p:extLst>
          </p:nvPr>
        </p:nvGraphicFramePr>
        <p:xfrm>
          <a:off x="64656" y="1335024"/>
          <a:ext cx="12007272" cy="525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954">
                  <a:extLst>
                    <a:ext uri="{9D8B030D-6E8A-4147-A177-3AD203B41FA5}">
                      <a16:colId xmlns:a16="http://schemas.microsoft.com/office/drawing/2014/main" val="2164463304"/>
                    </a:ext>
                  </a:extLst>
                </a:gridCol>
                <a:gridCol w="2971954">
                  <a:extLst>
                    <a:ext uri="{9D8B030D-6E8A-4147-A177-3AD203B41FA5}">
                      <a16:colId xmlns:a16="http://schemas.microsoft.com/office/drawing/2014/main" val="887129355"/>
                    </a:ext>
                  </a:extLst>
                </a:gridCol>
                <a:gridCol w="2971954">
                  <a:extLst>
                    <a:ext uri="{9D8B030D-6E8A-4147-A177-3AD203B41FA5}">
                      <a16:colId xmlns:a16="http://schemas.microsoft.com/office/drawing/2014/main" val="3989879118"/>
                    </a:ext>
                  </a:extLst>
                </a:gridCol>
                <a:gridCol w="3091410">
                  <a:extLst>
                    <a:ext uri="{9D8B030D-6E8A-4147-A177-3AD203B41FA5}">
                      <a16:colId xmlns:a16="http://schemas.microsoft.com/office/drawing/2014/main" val="2375590580"/>
                    </a:ext>
                  </a:extLst>
                </a:gridCol>
              </a:tblGrid>
              <a:tr h="67554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Кадровые ресурсы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Материально-техническое оснащение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Информационно-методическое обеспечение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Здания и коммуникации системы образования 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015960"/>
                  </a:ext>
                </a:extLst>
              </a:tr>
              <a:tr h="3034700"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035999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411EA6-5186-A6B4-5824-4BBCC598A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729" y="3726206"/>
            <a:ext cx="2874211" cy="2641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4B1280-D194-B866-FFB4-DA59F5757C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38" y="3726206"/>
            <a:ext cx="2744901" cy="26416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8D38B3-FB53-D3FF-AB34-F9A69BE013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94" y="3726206"/>
            <a:ext cx="2744902" cy="26416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E690576-2FE1-606A-4C53-76F080BEC4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91133" y="3726206"/>
            <a:ext cx="2784849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2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_2\Desktop\второй и тп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74073"/>
            <a:ext cx="10707689" cy="1752599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130" y="1604157"/>
            <a:ext cx="11780322" cy="46066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i="0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  </a:t>
            </a:r>
          </a:p>
          <a:p>
            <a:pPr marL="0" indent="0" algn="just">
              <a:buNone/>
            </a:pP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sz="2000" b="1" i="0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just" rtl="0">
              <a:buNone/>
            </a:pPr>
            <a:r>
              <a:rPr lang="ru-RU" sz="2000" b="1" i="0" dirty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 </a:t>
            </a:r>
          </a:p>
          <a:p>
            <a:pPr marL="0" indent="0" algn="just" rtl="0">
              <a:buNone/>
            </a:pPr>
            <a:endParaRPr lang="ru-RU" sz="1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just" rtl="0">
              <a:buNone/>
            </a:pPr>
            <a:endParaRPr lang="ru-RU" sz="1800" b="0" i="0" dirty="0">
              <a:solidFill>
                <a:srgbClr val="0070C0"/>
              </a:solidFill>
              <a:effectLst/>
              <a:latin typeface="Arial Narrow" panose="020B0606020202030204" pitchFamily="34" charset="0"/>
            </a:endParaRPr>
          </a:p>
          <a:p>
            <a:pPr marL="0" indent="0" algn="l" rtl="0">
              <a:buNone/>
            </a:pPr>
            <a:endParaRPr lang="ru-RU" sz="2000" b="0" i="0" dirty="0">
              <a:solidFill>
                <a:srgbClr val="0070C0"/>
              </a:solidFill>
              <a:effectLst/>
              <a:latin typeface="Arial Narrow" panose="020B0606020202030204" pitchFamily="34" charset="0"/>
            </a:endParaRPr>
          </a:p>
          <a:p>
            <a:pPr marL="0" indent="0" algn="just" rtl="0">
              <a:buNone/>
            </a:pPr>
            <a:endParaRPr lang="ru-RU" sz="2000" b="0" i="0" dirty="0">
              <a:solidFill>
                <a:srgbClr val="0070C0"/>
              </a:solidFill>
              <a:effectLst/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1257" y="374073"/>
            <a:ext cx="1193074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Материально-техническое оснащение дошкольной образовательной организации</a:t>
            </a:r>
            <a:br>
              <a:rPr kumimoji="0" lang="ru-RU" sz="48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A31F07FC-5FCF-520E-DA53-58D2F52EF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788986"/>
              </p:ext>
            </p:extLst>
          </p:nvPr>
        </p:nvGraphicFramePr>
        <p:xfrm>
          <a:off x="178130" y="1403928"/>
          <a:ext cx="1178032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9506">
                  <a:extLst>
                    <a:ext uri="{9D8B030D-6E8A-4147-A177-3AD203B41FA5}">
                      <a16:colId xmlns:a16="http://schemas.microsoft.com/office/drawing/2014/main" val="1217555897"/>
                    </a:ext>
                  </a:extLst>
                </a:gridCol>
                <a:gridCol w="4430816">
                  <a:extLst>
                    <a:ext uri="{9D8B030D-6E8A-4147-A177-3AD203B41FA5}">
                      <a16:colId xmlns:a16="http://schemas.microsoft.com/office/drawing/2014/main" val="318128427"/>
                    </a:ext>
                  </a:extLst>
                </a:gridCol>
              </a:tblGrid>
              <a:tr h="2418078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     </a:t>
                      </a:r>
                      <a:r>
                        <a:rPr lang="ru-RU" sz="1800" b="0" kern="1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Материально-техническое оснащение ДОО является важнейшим основанием создания комфортных условий для осуществления образовательной работы с воспитанниками и полноценного проживания ими дошкольного детства.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Предметное и социальное окружение, познаваемое ребенком в дошкольном детстве, должно способствовать формированию у него тех компетенций, которые необходимы ему во взрослой жизни: </a:t>
                      </a:r>
                      <a:r>
                        <a:rPr lang="ru-RU" sz="1800" b="1" kern="1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коммуникативные навыки, критическое мышление, адекватная самооценка, умение планировать и находить выход из ситуаций вне его опыта</a:t>
                      </a:r>
                      <a:r>
                        <a:rPr lang="ru-RU" sz="1800" kern="1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800" b="1" i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rgbClr val="0070C0"/>
                          </a:solidFill>
                        </a:rPr>
                        <a:t>   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745024"/>
                  </a:ext>
                </a:extLst>
              </a:tr>
              <a:tr h="1928681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Согласно Федеральному государственному образовательному стандарту дошкольного образования, одним из требований к условиям реализации основной образовательной программы дошкольного образования является создание среды, максимально способствующей развитию потенциала ребенка [ФГОС ДО, п. 3.3].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____________________________________________________________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–  вся </a:t>
                      </a:r>
                      <a:r>
                        <a:rPr lang="ru-RU" sz="1800" i="1" kern="120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совокупность оборудования, оснащения, учебно-методических материалов, необходимых для обучения и воспитания детей в дошкольной образовательной организации.  </a:t>
                      </a:r>
                    </a:p>
                    <a:p>
                      <a:pPr algn="just"/>
                      <a:endParaRPr lang="ru-RU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943245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48B9B4-40C6-E47F-B37C-429D9ACFA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6" y="4098618"/>
            <a:ext cx="4069936" cy="24062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D640DA-DB1F-F541-67C9-0D2B6931A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7" y="1385200"/>
            <a:ext cx="4069936" cy="26543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_2\Desktop\второй и тп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74073"/>
            <a:ext cx="10707689" cy="1752599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130" y="557784"/>
            <a:ext cx="11780322" cy="5653011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1257" y="374073"/>
            <a:ext cx="1193074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ln w="3175" cmpd="sng">
                  <a:noFill/>
                </a:ln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rPr>
              <a:t>РППС ДО</a:t>
            </a:r>
            <a:br>
              <a:rPr kumimoji="0" lang="ru-RU" sz="48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027E8213-6069-7C39-E99C-5BD284DD9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166950"/>
              </p:ext>
            </p:extLst>
          </p:nvPr>
        </p:nvGraphicFramePr>
        <p:xfrm>
          <a:off x="332509" y="1431635"/>
          <a:ext cx="11598234" cy="5336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3345">
                  <a:extLst>
                    <a:ext uri="{9D8B030D-6E8A-4147-A177-3AD203B41FA5}">
                      <a16:colId xmlns:a16="http://schemas.microsoft.com/office/drawing/2014/main" val="1023094873"/>
                    </a:ext>
                  </a:extLst>
                </a:gridCol>
                <a:gridCol w="3057236">
                  <a:extLst>
                    <a:ext uri="{9D8B030D-6E8A-4147-A177-3AD203B41FA5}">
                      <a16:colId xmlns:a16="http://schemas.microsoft.com/office/drawing/2014/main" val="3007345910"/>
                    </a:ext>
                  </a:extLst>
                </a:gridCol>
                <a:gridCol w="3017653">
                  <a:extLst>
                    <a:ext uri="{9D8B030D-6E8A-4147-A177-3AD203B41FA5}">
                      <a16:colId xmlns:a16="http://schemas.microsoft.com/office/drawing/2014/main" val="2381245756"/>
                    </a:ext>
                  </a:extLst>
                </a:gridCol>
              </a:tblGrid>
              <a:tr h="2668472">
                <a:tc rowSpan="2"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     </a:t>
                      </a:r>
                    </a:p>
                    <a:p>
                      <a:pPr algn="just"/>
                      <a:endParaRPr lang="ru-RU" sz="2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just"/>
                      <a:endParaRPr lang="ru-RU" sz="2400" dirty="0">
                        <a:solidFill>
                          <a:srgbClr val="0070C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just"/>
                      <a:r>
                        <a:rPr lang="ru-RU" sz="20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… часть образовательной среды, представленная специально организованным пространством, материалами, оборудованием и инвентарем для развития детей в соответствии с особенностями каждого возрастного этапа, охраны и укрепления их здоровья, учета особенностей и коррекции недостатков их развития, приобретение обновляемых образовательных ресурсов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441088"/>
                  </a:ext>
                </a:extLst>
              </a:tr>
              <a:tr h="26684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65222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67A05C-15B8-8F1B-95E1-61677E88C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75" y="1565563"/>
            <a:ext cx="2719668" cy="236682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D2229D-C152-BD0C-3A57-608B8521D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45" y="4242954"/>
            <a:ext cx="2826327" cy="236682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984C0F-9CAE-DB26-4A19-EF82157539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429" y="4218317"/>
            <a:ext cx="2759034" cy="241710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E86E1F-8C3E-A156-4994-102E0D06D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429" y="1565563"/>
            <a:ext cx="2759034" cy="238138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2630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_2\Desktop\второй и тп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74073"/>
            <a:ext cx="10707689" cy="1752599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130" y="0"/>
            <a:ext cx="11780322" cy="62107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    </a:t>
            </a:r>
            <a:r>
              <a:rPr lang="ru-RU" sz="2800" i="0" kern="12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–</a:t>
            </a:r>
            <a:r>
              <a:rPr lang="ru-RU" sz="2800" b="1" i="0" kern="12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местные этнопсихологические, социокультурные, культурно-исторические и природно-климатические условия, в которых находится дошкольная образовательная организация;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      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800" i="0" kern="12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– </a:t>
            </a: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возраст, уровень развития детей и особенности их деятельности, содержание образования;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      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800" i="0" kern="12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– </a:t>
            </a: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задачи образовательной программы для разных возрастных групп;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      </a:t>
            </a:r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800" i="0" kern="12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+mn-ea"/>
                <a:cs typeface="+mn-cs"/>
              </a:rPr>
              <a:t>– </a:t>
            </a: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</a:rPr>
              <a:t>возможности и потребности участников образовательной деятельности.</a:t>
            </a: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1257" y="374073"/>
            <a:ext cx="1193074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ln w="3175" cmpd="sng">
                  <a:noFill/>
                </a:ln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rPr>
              <a:t>ПРОЕКТИТРОВАНИЕ РППС ДО</a:t>
            </a:r>
            <a:br>
              <a:rPr kumimoji="0" lang="ru-RU" sz="48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146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_2\Desktop\второй и тп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74073"/>
            <a:ext cx="10707689" cy="1752599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endParaRPr lang="ru-RU" sz="4800" dirty="0"/>
          </a:p>
        </p:txBody>
      </p:sp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58C8287F-A932-209C-A387-619BCBFFB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402033"/>
              </p:ext>
            </p:extLst>
          </p:nvPr>
        </p:nvGraphicFramePr>
        <p:xfrm>
          <a:off x="79131" y="1492369"/>
          <a:ext cx="11592409" cy="5141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493">
                  <a:extLst>
                    <a:ext uri="{9D8B030D-6E8A-4147-A177-3AD203B41FA5}">
                      <a16:colId xmlns:a16="http://schemas.microsoft.com/office/drawing/2014/main" val="1158850134"/>
                    </a:ext>
                  </a:extLst>
                </a:gridCol>
                <a:gridCol w="5735916">
                  <a:extLst>
                    <a:ext uri="{9D8B030D-6E8A-4147-A177-3AD203B41FA5}">
                      <a16:colId xmlns:a16="http://schemas.microsoft.com/office/drawing/2014/main" val="1182081532"/>
                    </a:ext>
                  </a:extLst>
                </a:gridCol>
              </a:tblGrid>
              <a:tr h="51413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895200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61257" y="374073"/>
            <a:ext cx="1193074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 w="3175" cmpd="sng">
                  <a:noFill/>
                </a:ln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rPr>
              <a:t>РАЗВИВАЮЩАЯЯ ПРЕДМЕТНО ПРОСТРАНСТВЕННАЯ СРЕДА ДО</a:t>
            </a:r>
            <a:br>
              <a:rPr kumimoji="0" lang="ru-RU" sz="48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FE4846A-3BEE-7743-6FB4-BDA18F6FF2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5" y="1723293"/>
            <a:ext cx="5639678" cy="4760634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09E6A32-B49B-00BE-494F-03886F25C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41073"/>
              </p:ext>
            </p:extLst>
          </p:nvPr>
        </p:nvGraphicFramePr>
        <p:xfrm>
          <a:off x="6031861" y="1723293"/>
          <a:ext cx="5996893" cy="476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871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_2\Desktop\второй и тп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74073"/>
            <a:ext cx="10707689" cy="1752599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130" y="1604157"/>
            <a:ext cx="11780322" cy="46066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1257" y="374073"/>
            <a:ext cx="1193074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ln w="3175" cmpd="sng">
                  <a:noFill/>
                </a:ln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rPr>
              <a:t>ТРЕБОВАНИЯ К МАТЕРИАЛЬНО-ТЕХНИЧЕСКИМ УСЛОВИЯМ</a:t>
            </a:r>
            <a:br>
              <a:rPr kumimoji="0" lang="ru-RU" sz="48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36A3DE75-C7A3-866C-7965-0A074A261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9805"/>
              </p:ext>
            </p:extLst>
          </p:nvPr>
        </p:nvGraphicFramePr>
        <p:xfrm>
          <a:off x="233548" y="1457863"/>
          <a:ext cx="11930743" cy="5363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510">
                  <a:extLst>
                    <a:ext uri="{9D8B030D-6E8A-4147-A177-3AD203B41FA5}">
                      <a16:colId xmlns:a16="http://schemas.microsoft.com/office/drawing/2014/main" val="1930715923"/>
                    </a:ext>
                  </a:extLst>
                </a:gridCol>
                <a:gridCol w="605673">
                  <a:extLst>
                    <a:ext uri="{9D8B030D-6E8A-4147-A177-3AD203B41FA5}">
                      <a16:colId xmlns:a16="http://schemas.microsoft.com/office/drawing/2014/main" val="2395270155"/>
                    </a:ext>
                  </a:extLst>
                </a:gridCol>
                <a:gridCol w="6392560">
                  <a:extLst>
                    <a:ext uri="{9D8B030D-6E8A-4147-A177-3AD203B41FA5}">
                      <a16:colId xmlns:a16="http://schemas.microsoft.com/office/drawing/2014/main" val="3511919963"/>
                    </a:ext>
                  </a:extLst>
                </a:gridCol>
              </a:tblGrid>
              <a:tr h="1043796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1.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Обеспечение достижения планируемых результатов освоения образовательной программы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703394"/>
                  </a:ext>
                </a:extLst>
              </a:tr>
              <a:tr h="10437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2.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Соответствие санитарным нормам и правилам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85680"/>
                  </a:ext>
                </a:extLst>
              </a:tr>
              <a:tr h="1043796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3.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Соответствие требованиям пожарной и электробезопасности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25374"/>
                  </a:ext>
                </a:extLst>
              </a:tr>
              <a:tr h="10437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4.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Охрана здоровья воспитанников и труда сотрудников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82656"/>
                  </a:ext>
                </a:extLst>
              </a:tr>
              <a:tr h="10437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5.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</a:rPr>
                        <a:t>Безбарьерная среда для всех категорий воспитанников 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824098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5701D7-FD58-748E-57FE-607D24936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3838755"/>
            <a:ext cx="4773431" cy="286367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2">
                <a:lumMod val="10000"/>
                <a:lumOff val="9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C086DE-326D-4CF3-B10C-8129C4D33B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0" y="1457863"/>
            <a:ext cx="4773431" cy="222532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2">
                <a:lumMod val="10000"/>
                <a:lumOff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1892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_2\Desktop\второй и тп слай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74073"/>
            <a:ext cx="10707689" cy="1752599"/>
          </a:xfrm>
        </p:spPr>
        <p:txBody>
          <a:bodyPr>
            <a:noAutofit/>
          </a:bodyPr>
          <a:lstStyle/>
          <a:p>
            <a:br>
              <a:rPr lang="ru-RU" sz="4800" dirty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130" y="1604157"/>
            <a:ext cx="11780322" cy="4606638"/>
          </a:xfrm>
        </p:spPr>
        <p:txBody>
          <a:bodyPr>
            <a:noAutofit/>
          </a:bodyPr>
          <a:lstStyle/>
          <a:p>
            <a:pPr marL="0" indent="0" algn="just" rtl="0">
              <a:buNone/>
            </a:pPr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1257" y="374073"/>
            <a:ext cx="1193074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ln w="3175" cmpd="sng">
                  <a:noFill/>
                </a:ln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rPr>
              <a:t>СРЕДСТВА ОБУЧЕНИЯ И ВОСПИТАНИЯ</a:t>
            </a:r>
            <a:br>
              <a:rPr kumimoji="0" lang="ru-RU" sz="48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E3D77CD7-272E-49B3-71FF-63CD8C064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129419"/>
              </p:ext>
            </p:extLst>
          </p:nvPr>
        </p:nvGraphicFramePr>
        <p:xfrm>
          <a:off x="86264" y="1250372"/>
          <a:ext cx="12019472" cy="544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1325">
                  <a:extLst>
                    <a:ext uri="{9D8B030D-6E8A-4147-A177-3AD203B41FA5}">
                      <a16:colId xmlns:a16="http://schemas.microsoft.com/office/drawing/2014/main" val="2292080492"/>
                    </a:ext>
                  </a:extLst>
                </a:gridCol>
                <a:gridCol w="3495256">
                  <a:extLst>
                    <a:ext uri="{9D8B030D-6E8A-4147-A177-3AD203B41FA5}">
                      <a16:colId xmlns:a16="http://schemas.microsoft.com/office/drawing/2014/main" val="1687471838"/>
                    </a:ext>
                  </a:extLst>
                </a:gridCol>
                <a:gridCol w="3142891">
                  <a:extLst>
                    <a:ext uri="{9D8B030D-6E8A-4147-A177-3AD203B41FA5}">
                      <a16:colId xmlns:a16="http://schemas.microsoft.com/office/drawing/2014/main" val="2721349142"/>
                    </a:ext>
                  </a:extLst>
                </a:gridCol>
              </a:tblGrid>
              <a:tr h="2721634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86951"/>
                  </a:ext>
                </a:extLst>
              </a:tr>
              <a:tr h="27216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… приборы, оборудование, включая спортивное оборудование и инвентарь, инструменты;</a:t>
                      </a:r>
                    </a:p>
                    <a:p>
                      <a:pPr algn="just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   </a:t>
                      </a:r>
                      <a:r>
                        <a:rPr lang="ru-RU" sz="1200" b="1" i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–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учебно-наглядные пособия, учебно-методические комплекты, компьютеры;</a:t>
                      </a:r>
                    </a:p>
                    <a:p>
                      <a:pPr algn="just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   </a:t>
                      </a:r>
                      <a:r>
                        <a:rPr lang="ru-RU" sz="1200" b="1" i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–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информационно-телекоммуникационные</a:t>
                      </a:r>
                    </a:p>
                    <a:p>
                      <a:pPr algn="just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сети, аппаратно-программные и аудиовизуальные средства; </a:t>
                      </a:r>
                    </a:p>
                    <a:p>
                      <a:pPr algn="just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    </a:t>
                      </a:r>
                      <a:r>
                        <a:rPr lang="ru-RU" sz="1200" b="1" i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–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печатные и электронные образовательные и информационные ресурсы и иные материальные объекты, необходимые для организации образовательной деятельности.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18590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B21B18-CEF0-E178-29AB-DAD0980EA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37" y="4153381"/>
            <a:ext cx="2812406" cy="233054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A55B5F-6BF8-34EB-2DD1-E82ED4EE4D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337" y="1401082"/>
            <a:ext cx="2792962" cy="242079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024E74-09AE-03B4-D2FB-73D5E7AFC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423374"/>
            <a:ext cx="5026735" cy="511102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E89E2C-DAC8-C3E1-0E12-D8421807AB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45" y="1423374"/>
            <a:ext cx="3103839" cy="23985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52742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4761</TotalTime>
  <Words>749</Words>
  <Application>Microsoft Office PowerPoint</Application>
  <PresentationFormat>Широкоэкранный</PresentationFormat>
  <Paragraphs>120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Corbel</vt:lpstr>
      <vt:lpstr>Times New Roman</vt:lpstr>
      <vt:lpstr>Параллакс</vt:lpstr>
      <vt:lpstr>МАТЕРИАЛЬНО – ТЕХНИЧЕСКОЕ ОБЕСПЕЧЕНИЕ  ФОП ДО </vt:lpstr>
      <vt:lpstr>ИНФРАСТРУКТУРА ДОО </vt:lpstr>
      <vt:lpstr> КОМПОНЕНТЫ ИНФРАСТРУКТУРЫ ДО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компетентность  как инструмент работы современного педагога  по развитию речи дошкольников</dc:title>
  <dc:creator>User</dc:creator>
  <cp:lastModifiedBy>User</cp:lastModifiedBy>
  <cp:revision>210</cp:revision>
  <dcterms:created xsi:type="dcterms:W3CDTF">2018-04-01T14:29:28Z</dcterms:created>
  <dcterms:modified xsi:type="dcterms:W3CDTF">2023-07-07T06:50:21Z</dcterms:modified>
</cp:coreProperties>
</file>