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3" r:id="rId3"/>
    <p:sldId id="277" r:id="rId4"/>
    <p:sldId id="278" r:id="rId5"/>
    <p:sldId id="286" r:id="rId6"/>
    <p:sldId id="289" r:id="rId7"/>
    <p:sldId id="287" r:id="rId8"/>
    <p:sldId id="288" r:id="rId9"/>
    <p:sldId id="292" r:id="rId10"/>
    <p:sldId id="270" r:id="rId11"/>
  </p:sldIdLst>
  <p:sldSz cx="12192000" cy="6858000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99"/>
    <a:srgbClr val="008080"/>
    <a:srgbClr val="339966"/>
    <a:srgbClr val="2B9544"/>
    <a:srgbClr val="3888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6" d="100"/>
          <a:sy n="86" d="100"/>
        </p:scale>
        <p:origin x="5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540304C-7771-4EEA-B3FE-030D38960A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E5712EE-46AF-45CC-A28E-D7D2F387C6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BC27148-C338-4B30-994C-4B2F99B666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C2E37-7435-432D-AF9D-873EDC5631AB}" type="datetimeFigureOut">
              <a:rPr lang="ru-RU" smtClean="0"/>
              <a:t>29.08.2023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142062B-33BB-4303-93E9-1841913CC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3826CA6-2552-4B9C-AA48-5BDB5EBE6D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AC2E6-8790-4A3F-9A7F-2D92D36A15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1961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AA81C59-5C3E-46EE-8DFB-2313DCAEEF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BC772907-6B21-41C9-8729-536D9350E7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3E9ED75-82FB-40D8-8F1C-5D86D3969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C2E37-7435-432D-AF9D-873EDC5631AB}" type="datetimeFigureOut">
              <a:rPr lang="ru-RU" smtClean="0"/>
              <a:t>29.08.2023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F62D6CF-8E74-4E8E-A726-199C89CEC3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7D6A122-F9E0-4488-9AFC-81126EE32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AC2E6-8790-4A3F-9A7F-2D92D36A15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57994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5A911316-7334-48B3-9134-0EB031AD78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0EF58B4-FBE3-4F0C-A951-BAB0A3F849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DB66650-848C-4FFF-ADE6-7FA5F369CB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C2E37-7435-432D-AF9D-873EDC5631AB}" type="datetimeFigureOut">
              <a:rPr lang="ru-RU" smtClean="0"/>
              <a:t>29.08.2023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1BA765C-6E48-4859-96B8-DDC340068A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95CF147-04FD-4B5A-AF3C-1A47A6743C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AC2E6-8790-4A3F-9A7F-2D92D36A15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97582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5A4FDC3-618C-4A0C-8898-1ACC036107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F85AC0B-B118-4E31-B5AF-A92AAAE17B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47D92EF-D5F9-41FA-8755-27B5EC844D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C2E37-7435-432D-AF9D-873EDC5631AB}" type="datetimeFigureOut">
              <a:rPr lang="ru-RU" smtClean="0"/>
              <a:t>29.08.2023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6F19BFB-4E9A-4E58-816A-C9D65BA90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28A8E74-3D17-4FE0-A504-568235ABB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AC2E6-8790-4A3F-9A7F-2D92D36A15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7881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5296161-19E4-43AD-90A8-A17FF82EEA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147E720-554E-4D6F-AD93-E9515DB7C8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39B8C4B-864D-4631-8DA1-3F60BEBBC1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C2E37-7435-432D-AF9D-873EDC5631AB}" type="datetimeFigureOut">
              <a:rPr lang="ru-RU" smtClean="0"/>
              <a:t>29.08.2023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0B61B28-475B-43F1-A12E-5B821FE3AA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832C09E-F1EA-4B01-AAEA-568DC4AE8F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AC2E6-8790-4A3F-9A7F-2D92D36A15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7414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9319F5-3A5A-43F5-AF2C-91A786DDDA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7A2CF38-48A1-4891-908C-AFE77DEB73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4FD2608-29F6-43AB-BDF7-EFD21FEA6A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1CF3A91-CCB3-4703-85BB-281FE59163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C2E37-7435-432D-AF9D-873EDC5631AB}" type="datetimeFigureOut">
              <a:rPr lang="ru-RU" smtClean="0"/>
              <a:t>29.08.2023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DC23E15-2267-456D-8CA0-6CB586B803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D324CD2-4858-4184-9F6B-FEFF7E9AC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AC2E6-8790-4A3F-9A7F-2D92D36A15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9179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D308233-A7A7-4820-9F6F-164B7E2785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C6ECE0B-3064-44B0-9506-D3BE1489A6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5173F7D-5237-487F-8203-511A46F486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28A0CDCD-9515-4446-9CF3-0FCE58DC472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2E430AD0-39BE-4A39-9CE4-BA08E1896C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E8B23405-7A26-42A3-B647-40B5519937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C2E37-7435-432D-AF9D-873EDC5631AB}" type="datetimeFigureOut">
              <a:rPr lang="ru-RU" smtClean="0"/>
              <a:t>29.08.2023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60B1FF25-0244-4D0C-87B5-BCBCE9AA99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180C7ED-3CE5-46A6-B94F-6CBFF94969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AC2E6-8790-4A3F-9A7F-2D92D36A15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8091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0832A87-8CFB-4133-9F50-2E8985412C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3D2BEEF0-7728-45C1-B410-C2A979D4F0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C2E37-7435-432D-AF9D-873EDC5631AB}" type="datetimeFigureOut">
              <a:rPr lang="ru-RU" smtClean="0"/>
              <a:t>29.08.2023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D45C5F26-5D99-4C48-99D6-9DECF5077C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7423F79-8431-478C-921E-B1F4DEEB5B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AC2E6-8790-4A3F-9A7F-2D92D36A15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9335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F31C98CE-FD87-4303-A9FF-6D320CFD3F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C2E37-7435-432D-AF9D-873EDC5631AB}" type="datetimeFigureOut">
              <a:rPr lang="ru-RU" smtClean="0"/>
              <a:t>29.08.2023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AE1CE312-E579-4D26-AFE8-BA4590369F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E16CCD8-9238-4FB7-AE8F-6F0546972C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AC2E6-8790-4A3F-9A7F-2D92D36A15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5996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0202322-7AAB-4E51-BAC5-B406013AA7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3A90408-CEA2-404B-8857-11AF6A46D1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2B7E74D-F6BE-4540-A641-8266EAB05E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BAB685C-BB19-4115-B99B-ED7FA0FEE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C2E37-7435-432D-AF9D-873EDC5631AB}" type="datetimeFigureOut">
              <a:rPr lang="ru-RU" smtClean="0"/>
              <a:t>29.08.2023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B8FF4B6-4A5C-4B64-827D-5E478B679C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912BB01-9D52-4588-9A74-C0A925235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AC2E6-8790-4A3F-9A7F-2D92D36A15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98551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056EC07-9E79-4823-BBD4-4D5A9B37F0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CE25BB4E-483C-4F76-9D74-A2482834948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2C5B80E-3F15-4927-9687-E84AE86B98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1C0868B-801B-4969-81E3-B146D1B5C8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C2E37-7435-432D-AF9D-873EDC5631AB}" type="datetimeFigureOut">
              <a:rPr lang="ru-RU" smtClean="0"/>
              <a:t>29.08.2023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4F83C84-8209-4CE6-A17F-828BDEC06E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FA9AF28-6D6A-4F29-BC05-79D6F56570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AC2E6-8790-4A3F-9A7F-2D92D36A15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3473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34492CC-25F7-4256-A9ED-093A957366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BA654C3-5E82-48D3-9BB9-EBCE839CC4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02464E3-9EFE-45EF-8CF6-3757B196EE8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FC2E37-7435-432D-AF9D-873EDC5631AB}" type="datetimeFigureOut">
              <a:rPr lang="ru-RU" smtClean="0"/>
              <a:t>29.08.2023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C12010B-D21A-40BB-BFA5-2D072BDFF3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396F36C-013B-4394-8A5E-50D255ADA3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FAC2E6-8790-4A3F-9A7F-2D92D36A15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678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emf"/><Relationship Id="rId5" Type="http://schemas.openxmlformats.org/officeDocument/2006/relationships/oleObject" Target="file:///C:\Users\User\Desktop\&#1052;&#1072;&#1083;&#1086;&#1074;&#1072;\&#1041;&#1080;&#1083;&#1077;&#1090;%20&#1074;%20&#1073;&#1091;&#1076;&#1091;&#1097;&#1077;&#1077;%202023\&#1053;&#1086;&#1074;&#1099;&#1077;%20&#1084;&#1072;&#1090;&#1077;&#1088;&#1080;&#1072;&#1083;&#1099;\KTP.pdf" TargetMode="Externa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Nataly19_89@mail.ru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0"/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E87BCBE-D372-45ED-995F-5414B046A6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4710" y="1821666"/>
            <a:ext cx="10812378" cy="4592637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br>
              <a:rPr lang="ru-RU" sz="3600" b="1" dirty="0">
                <a:solidFill>
                  <a:srgbClr val="008080"/>
                </a:solidFill>
                <a:latin typeface="Century Gothic" panose="020B0502020202020204" pitchFamily="34" charset="0"/>
              </a:rPr>
            </a:br>
            <a:r>
              <a:rPr lang="ru-RU" sz="4000" b="1" dirty="0">
                <a:solidFill>
                  <a:srgbClr val="009999"/>
                </a:solidFill>
                <a:latin typeface="Century Gothic" panose="020B0502020202020204" pitchFamily="34" charset="0"/>
              </a:rPr>
              <a:t>Внеурочная деятельность: курс занятий  «Россия – мои горизонты»</a:t>
            </a:r>
            <a:br>
              <a:rPr lang="ru-RU" sz="4000" b="1" dirty="0">
                <a:solidFill>
                  <a:srgbClr val="009999"/>
                </a:solidFill>
                <a:latin typeface="Century Gothic" panose="020B0502020202020204" pitchFamily="34" charset="0"/>
              </a:rPr>
            </a:br>
            <a:br>
              <a:rPr lang="ru-RU" sz="4000" b="1" dirty="0">
                <a:solidFill>
                  <a:srgbClr val="009999"/>
                </a:solidFill>
                <a:latin typeface="Century Gothic" panose="020B0502020202020204" pitchFamily="34" charset="0"/>
              </a:rPr>
            </a:br>
            <a:br>
              <a:rPr lang="ru-RU" sz="4000" b="1" dirty="0">
                <a:solidFill>
                  <a:srgbClr val="009999"/>
                </a:solidFill>
                <a:latin typeface="Century Gothic" panose="020B0502020202020204" pitchFamily="34" charset="0"/>
              </a:rPr>
            </a:br>
            <a:br>
              <a:rPr lang="ru-RU" sz="4000" b="1">
                <a:solidFill>
                  <a:srgbClr val="009999"/>
                </a:solidFill>
                <a:latin typeface="Century Gothic" panose="020B0502020202020204" pitchFamily="34" charset="0"/>
              </a:rPr>
            </a:br>
            <a:br>
              <a:rPr lang="ru-RU" sz="1400" b="1" dirty="0">
                <a:solidFill>
                  <a:srgbClr val="009999"/>
                </a:solidFill>
                <a:latin typeface="Century Gothic" panose="020B0502020202020204" pitchFamily="34" charset="0"/>
              </a:rPr>
            </a:br>
            <a:endParaRPr lang="ru-RU" sz="1400" dirty="0">
              <a:solidFill>
                <a:srgbClr val="339966"/>
              </a:solidFill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2A96C9E-057F-4240-97B5-3997EE4C7C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697731" y="443697"/>
            <a:ext cx="9144000" cy="1655762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11C03C66-1329-4B00-A0C6-727A33F3ABA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0441" y="534110"/>
            <a:ext cx="2880348" cy="440709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DA0F15A8-8294-430C-B38D-B28B7225408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8777"/>
            <a:ext cx="1589103" cy="1589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31402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E87BCBE-D372-45ED-995F-5414B046A6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642819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ru-RU" b="1" i="1" dirty="0">
                <a:ln w="11430"/>
                <a:solidFill>
                  <a:srgbClr val="009999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Georgia" pitchFamily="18" charset="0"/>
              </a:rPr>
              <a:t>Благодарю  за  внимание!</a:t>
            </a:r>
            <a:br>
              <a:rPr lang="ru-RU" b="1" i="1" dirty="0">
                <a:ln w="11430"/>
                <a:solidFill>
                  <a:srgbClr val="009999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Georgia" pitchFamily="18" charset="0"/>
              </a:rPr>
            </a:br>
            <a:endParaRPr lang="ru-RU" b="1" dirty="0">
              <a:solidFill>
                <a:srgbClr val="009999"/>
              </a:solidFill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2A96C9E-057F-4240-97B5-3997EE4C7C4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Подзаголовок 2">
            <a:extLst>
              <a:ext uri="{FF2B5EF4-FFF2-40B4-BE49-F238E27FC236}">
                <a16:creationId xmlns:a16="http://schemas.microsoft.com/office/drawing/2014/main" id="{C4019AD3-7C8D-475A-A6B6-CA72D8E6D14E}"/>
              </a:ext>
            </a:extLst>
          </p:cNvPr>
          <p:cNvSpPr txBox="1">
            <a:spLocks/>
          </p:cNvSpPr>
          <p:nvPr/>
        </p:nvSpPr>
        <p:spPr>
          <a:xfrm>
            <a:off x="-697731" y="443697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defRPr/>
            </a:pPr>
            <a:r>
              <a:rPr lang="ru-RU" b="1" dirty="0">
                <a:solidFill>
                  <a:srgbClr val="C00000"/>
                </a:solidFill>
                <a:latin typeface="Georgia" pitchFamily="18" charset="0"/>
              </a:rPr>
              <a:t>       </a:t>
            </a:r>
            <a:endParaRPr lang="ru-RU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F269C873-945A-4E13-82D5-BF6B93DE56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0441" y="534110"/>
            <a:ext cx="2880348" cy="440709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C680CD30-1AA4-458B-93A3-3D1919354B9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76" y="146938"/>
            <a:ext cx="1695635" cy="1655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97559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2">
            <a:extLst>
              <a:ext uri="{FF2B5EF4-FFF2-40B4-BE49-F238E27FC236}">
                <a16:creationId xmlns:a16="http://schemas.microsoft.com/office/drawing/2014/main" id="{C4019AD3-7C8D-475A-A6B6-CA72D8E6D14E}"/>
              </a:ext>
            </a:extLst>
          </p:cNvPr>
          <p:cNvSpPr txBox="1">
            <a:spLocks/>
          </p:cNvSpPr>
          <p:nvPr/>
        </p:nvSpPr>
        <p:spPr>
          <a:xfrm>
            <a:off x="-708364" y="220710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defRPr/>
            </a:pPr>
            <a:r>
              <a:rPr lang="ru-RU" b="1" dirty="0">
                <a:solidFill>
                  <a:srgbClr val="C00000"/>
                </a:solidFill>
                <a:latin typeface="Georgia" pitchFamily="18" charset="0"/>
              </a:rPr>
              <a:t>       </a:t>
            </a:r>
            <a:endParaRPr lang="ru-RU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F269C873-945A-4E13-82D5-BF6B93DE56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7652" y="296725"/>
            <a:ext cx="2880348" cy="440709"/>
          </a:xfrm>
          <a:prstGeom prst="rect">
            <a:avLst/>
          </a:prstGeom>
        </p:spPr>
      </p:pic>
      <p:sp>
        <p:nvSpPr>
          <p:cNvPr id="11" name="Прямоугольник: скругленные углы 4">
            <a:extLst>
              <a:ext uri="{FF2B5EF4-FFF2-40B4-BE49-F238E27FC236}">
                <a16:creationId xmlns:a16="http://schemas.microsoft.com/office/drawing/2014/main" id="{FF31B938-99E7-4811-AC57-C988B707374F}"/>
              </a:ext>
            </a:extLst>
          </p:cNvPr>
          <p:cNvSpPr txBox="1"/>
          <p:nvPr/>
        </p:nvSpPr>
        <p:spPr>
          <a:xfrm>
            <a:off x="751619" y="1151483"/>
            <a:ext cx="10993812" cy="724989"/>
          </a:xfrm>
          <a:prstGeom prst="rect">
            <a:avLst/>
          </a:prstGeom>
          <a:solidFill>
            <a:srgbClr val="008080"/>
          </a:solidFill>
          <a:ln>
            <a:solidFill>
              <a:srgbClr val="339966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8580" tIns="68580" rIns="68580" bIns="68580" numCol="1" spcCol="1270" anchor="ctr" anchorCtr="0">
            <a:noAutofit/>
          </a:bodyPr>
          <a:lstStyle/>
          <a:p>
            <a:pPr algn="ctr"/>
            <a:r>
              <a:rPr lang="ru-RU" sz="2400" b="1" dirty="0">
                <a:latin typeface="Century Gothic" panose="020B0502020202020204" pitchFamily="34" charset="0"/>
              </a:rPr>
              <a:t>ПРОФОРИЕНТАЦИОННЫЙ МИНИМУМ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7D8EA704-A0B9-4712-AB7D-8C2861C14152}"/>
              </a:ext>
            </a:extLst>
          </p:cNvPr>
          <p:cNvSpPr/>
          <p:nvPr/>
        </p:nvSpPr>
        <p:spPr>
          <a:xfrm>
            <a:off x="751619" y="1884499"/>
            <a:ext cx="10993812" cy="45140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9999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Вводится для обучающихся 6-11 классов общеобразовательных организаций, включая детей с ограниченными возможностями здоровья и инвалидностью</a:t>
            </a:r>
          </a:p>
          <a:p>
            <a:pPr marL="285750" indent="-285750" algn="just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9999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 реализации профориентационных мероприятий в общеобразовательной организации рекомендуется использовать следующие форматы:</a:t>
            </a:r>
          </a:p>
          <a:p>
            <a:pPr marL="285750" indent="-285750" algn="just">
              <a:lnSpc>
                <a:spcPct val="107000"/>
              </a:lnSpc>
              <a:spcAft>
                <a:spcPts val="0"/>
              </a:spcAft>
              <a:buFontTx/>
              <a:buChar char="-"/>
            </a:pPr>
            <a:r>
              <a:rPr lang="ru-RU" b="1" dirty="0">
                <a:solidFill>
                  <a:srgbClr val="009999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урочная деятельность;</a:t>
            </a:r>
          </a:p>
          <a:p>
            <a:pPr marL="285750" indent="-285750" algn="just">
              <a:lnSpc>
                <a:spcPct val="107000"/>
              </a:lnSpc>
              <a:spcAft>
                <a:spcPts val="0"/>
              </a:spcAft>
              <a:buFontTx/>
              <a:buChar char="-"/>
            </a:pPr>
            <a:r>
              <a:rPr lang="ru-RU" b="1" dirty="0">
                <a:solidFill>
                  <a:srgbClr val="009999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внеурочная деятельность: курс занятий «Россия – мои горизонты»;</a:t>
            </a:r>
          </a:p>
          <a:p>
            <a:pPr marL="285750" indent="-285750" algn="just">
              <a:lnSpc>
                <a:spcPct val="107000"/>
              </a:lnSpc>
              <a:spcAft>
                <a:spcPts val="0"/>
              </a:spcAft>
              <a:buFontTx/>
              <a:buChar char="-"/>
            </a:pPr>
            <a:r>
              <a:rPr lang="ru-RU" b="1" dirty="0">
                <a:solidFill>
                  <a:srgbClr val="009999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практико-ориентированный модуль;</a:t>
            </a:r>
          </a:p>
          <a:p>
            <a:pPr marL="285750" indent="-285750" algn="just">
              <a:lnSpc>
                <a:spcPct val="107000"/>
              </a:lnSpc>
              <a:spcAft>
                <a:spcPts val="0"/>
              </a:spcAft>
              <a:buFontTx/>
              <a:buChar char="-"/>
            </a:pPr>
            <a:r>
              <a:rPr lang="ru-RU" b="1" dirty="0">
                <a:solidFill>
                  <a:srgbClr val="009999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дополнительное образование;</a:t>
            </a:r>
          </a:p>
          <a:p>
            <a:pPr marL="285750" indent="-285750" algn="just">
              <a:lnSpc>
                <a:spcPct val="107000"/>
              </a:lnSpc>
              <a:spcAft>
                <a:spcPts val="0"/>
              </a:spcAft>
              <a:buFontTx/>
              <a:buChar char="-"/>
            </a:pPr>
            <a:r>
              <a:rPr lang="ru-RU" b="1" dirty="0">
                <a:solidFill>
                  <a:srgbClr val="009999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профессиональное обучение;</a:t>
            </a:r>
          </a:p>
          <a:p>
            <a:pPr marL="285750" indent="-285750" algn="just">
              <a:lnSpc>
                <a:spcPct val="107000"/>
              </a:lnSpc>
              <a:spcAft>
                <a:spcPts val="0"/>
              </a:spcAft>
              <a:buFontTx/>
              <a:buChar char="-"/>
            </a:pPr>
            <a:r>
              <a:rPr lang="ru-RU" b="1" dirty="0">
                <a:solidFill>
                  <a:srgbClr val="009999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взаимодействие с родителями (законными представителями);</a:t>
            </a:r>
          </a:p>
          <a:p>
            <a:pPr marL="285750" indent="-285750" algn="just">
              <a:lnSpc>
                <a:spcPct val="107000"/>
              </a:lnSpc>
              <a:spcAft>
                <a:spcPts val="0"/>
              </a:spcAft>
              <a:buFontTx/>
              <a:buChar char="-"/>
            </a:pPr>
            <a:r>
              <a:rPr lang="ru-RU" b="1" dirty="0">
                <a:solidFill>
                  <a:srgbClr val="009999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профильные предпрофессиональные классы.</a:t>
            </a:r>
          </a:p>
          <a:p>
            <a:pPr marL="285750" indent="-285750" algn="just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9999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рамках реализации Профориентационного минимума предусмотрено </a:t>
            </a:r>
            <a:r>
              <a:rPr lang="ru-RU" b="1" dirty="0">
                <a:solidFill>
                  <a:srgbClr val="009999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три уровня</a:t>
            </a:r>
            <a:r>
              <a:rPr lang="ru-RU" dirty="0">
                <a:solidFill>
                  <a:srgbClr val="009999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5750" indent="-285750" algn="just">
              <a:lnSpc>
                <a:spcPct val="107000"/>
              </a:lnSpc>
              <a:spcAft>
                <a:spcPts val="0"/>
              </a:spcAft>
              <a:buFontTx/>
              <a:buChar char="-"/>
            </a:pPr>
            <a:r>
              <a:rPr lang="ru-RU" b="1" dirty="0">
                <a:solidFill>
                  <a:srgbClr val="009999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базовый уровень (учебная нагрузка – не менее 40 часов в год);</a:t>
            </a:r>
          </a:p>
          <a:p>
            <a:pPr marL="285750" indent="-285750" algn="just">
              <a:lnSpc>
                <a:spcPct val="107000"/>
              </a:lnSpc>
              <a:spcAft>
                <a:spcPts val="0"/>
              </a:spcAft>
              <a:buFontTx/>
              <a:buChar char="-"/>
            </a:pPr>
            <a:r>
              <a:rPr lang="ru-RU" b="1" dirty="0">
                <a:solidFill>
                  <a:srgbClr val="009999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основной уровень (не менее 60 часов);</a:t>
            </a:r>
          </a:p>
          <a:p>
            <a:pPr marL="285750" indent="-285750" algn="just">
              <a:lnSpc>
                <a:spcPct val="107000"/>
              </a:lnSpc>
              <a:spcAft>
                <a:spcPts val="0"/>
              </a:spcAft>
              <a:buFontTx/>
              <a:buChar char="-"/>
            </a:pPr>
            <a:r>
              <a:rPr lang="ru-RU" b="1" dirty="0">
                <a:solidFill>
                  <a:srgbClr val="009999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продвинутый уровень (не менее 80 часов).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2BD923FE-FBE1-490A-98F5-0D848540B0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8575" y="-95498"/>
            <a:ext cx="1438181" cy="1317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64430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2">
            <a:extLst>
              <a:ext uri="{FF2B5EF4-FFF2-40B4-BE49-F238E27FC236}">
                <a16:creationId xmlns:a16="http://schemas.microsoft.com/office/drawing/2014/main" id="{C4019AD3-7C8D-475A-A6B6-CA72D8E6D14E}"/>
              </a:ext>
            </a:extLst>
          </p:cNvPr>
          <p:cNvSpPr txBox="1">
            <a:spLocks/>
          </p:cNvSpPr>
          <p:nvPr/>
        </p:nvSpPr>
        <p:spPr>
          <a:xfrm>
            <a:off x="-708364" y="220710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defRPr/>
            </a:pPr>
            <a:r>
              <a:rPr lang="ru-RU" b="1" dirty="0">
                <a:solidFill>
                  <a:srgbClr val="C00000"/>
                </a:solidFill>
                <a:latin typeface="Georgia" pitchFamily="18" charset="0"/>
              </a:rPr>
              <a:t>       </a:t>
            </a:r>
            <a:endParaRPr lang="ru-RU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F269C873-945A-4E13-82D5-BF6B93DE56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7652" y="296725"/>
            <a:ext cx="2880348" cy="440709"/>
          </a:xfrm>
          <a:prstGeom prst="rect">
            <a:avLst/>
          </a:prstGeom>
        </p:spPr>
      </p:pic>
      <p:sp>
        <p:nvSpPr>
          <p:cNvPr id="11" name="Прямоугольник: скругленные углы 4">
            <a:extLst>
              <a:ext uri="{FF2B5EF4-FFF2-40B4-BE49-F238E27FC236}">
                <a16:creationId xmlns:a16="http://schemas.microsoft.com/office/drawing/2014/main" id="{FF31B938-99E7-4811-AC57-C988B707374F}"/>
              </a:ext>
            </a:extLst>
          </p:cNvPr>
          <p:cNvSpPr txBox="1"/>
          <p:nvPr/>
        </p:nvSpPr>
        <p:spPr>
          <a:xfrm>
            <a:off x="633262" y="946020"/>
            <a:ext cx="10993812" cy="724989"/>
          </a:xfrm>
          <a:prstGeom prst="rect">
            <a:avLst/>
          </a:prstGeom>
          <a:solidFill>
            <a:srgbClr val="008080"/>
          </a:solidFill>
          <a:ln>
            <a:solidFill>
              <a:srgbClr val="339966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8580" tIns="68580" rIns="68580" bIns="68580" numCol="1" spcCol="1270" anchor="ctr" anchorCtr="0">
            <a:noAutofit/>
          </a:bodyPr>
          <a:lstStyle/>
          <a:p>
            <a:pPr algn="ctr"/>
            <a:r>
              <a:rPr lang="ru-RU" sz="2400" b="1" dirty="0">
                <a:latin typeface="Century Gothic" panose="020B0502020202020204" pitchFamily="34" charset="0"/>
              </a:rPr>
              <a:t>АКТУАЛЬНОСТЬ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7D8EA704-A0B9-4712-AB7D-8C2861C14152}"/>
              </a:ext>
            </a:extLst>
          </p:cNvPr>
          <p:cNvSpPr/>
          <p:nvPr/>
        </p:nvSpPr>
        <p:spPr>
          <a:xfrm>
            <a:off x="514905" y="1884499"/>
            <a:ext cx="11230526" cy="30322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ru-RU" dirty="0">
              <a:solidFill>
                <a:srgbClr val="009999"/>
              </a:solidFill>
              <a:latin typeface="Century Gothic" panose="020B0502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ru-RU" dirty="0">
              <a:solidFill>
                <a:srgbClr val="009999"/>
              </a:solidFill>
              <a:latin typeface="Century Gothic" panose="020B0502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b="1" dirty="0">
                <a:solidFill>
                  <a:srgbClr val="009999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Разработан с целью реализации комплексной и систематической профориентационной работы для обучающихся 6-11 классов на основе апробированных материалов Всероссийского проекта «Билет в будущее»</a:t>
            </a:r>
          </a:p>
          <a:p>
            <a:pPr marL="285750" indent="-285750" algn="just">
              <a:lnSpc>
                <a:spcPct val="107000"/>
              </a:lnSpc>
              <a:spcAft>
                <a:spcPts val="0"/>
              </a:spcAft>
              <a:buFontTx/>
              <a:buChar char="-"/>
            </a:pPr>
            <a:endParaRPr lang="ru-RU" b="1" dirty="0">
              <a:solidFill>
                <a:srgbClr val="009999"/>
              </a:solidFill>
              <a:latin typeface="Century Gothic" panose="020B0502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0"/>
              </a:spcAft>
              <a:buFontTx/>
              <a:buChar char="-"/>
            </a:pPr>
            <a:endParaRPr lang="ru-RU" b="1" dirty="0">
              <a:solidFill>
                <a:srgbClr val="009999"/>
              </a:solidFill>
              <a:latin typeface="Century Gothic" panose="020B0502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b="1" dirty="0">
                <a:solidFill>
                  <a:srgbClr val="009999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Доступны на сайте проекта «Билет в будущее» (</a:t>
            </a:r>
            <a:r>
              <a:rPr lang="en-US" b="1" dirty="0">
                <a:solidFill>
                  <a:srgbClr val="009999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bvbinfo.ru</a:t>
            </a:r>
            <a:r>
              <a:rPr lang="ru-RU" b="1" dirty="0">
                <a:solidFill>
                  <a:srgbClr val="009999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в разделе «</a:t>
            </a:r>
            <a:r>
              <a:rPr lang="ru-RU" b="1" dirty="0" err="1">
                <a:solidFill>
                  <a:srgbClr val="009999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Профминимум</a:t>
            </a:r>
            <a:r>
              <a:rPr lang="ru-RU" b="1" dirty="0">
                <a:solidFill>
                  <a:srgbClr val="009999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marL="285750" indent="-285750" algn="just">
              <a:lnSpc>
                <a:spcPct val="107000"/>
              </a:lnSpc>
              <a:spcAft>
                <a:spcPts val="0"/>
              </a:spcAft>
              <a:buFontTx/>
              <a:buChar char="-"/>
            </a:pPr>
            <a:endParaRPr lang="ru-RU" b="1" dirty="0">
              <a:solidFill>
                <a:srgbClr val="009999"/>
              </a:solidFill>
              <a:latin typeface="Century Gothic" panose="020B0502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0"/>
              </a:spcAft>
              <a:buFontTx/>
              <a:buChar char="-"/>
            </a:pPr>
            <a:endParaRPr lang="ru-RU" b="1" dirty="0">
              <a:solidFill>
                <a:srgbClr val="009999"/>
              </a:solidFill>
              <a:latin typeface="Century Gothic" panose="020B0502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2BD923FE-FBE1-490A-98F5-0D848540B0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8575" y="-95498"/>
            <a:ext cx="1438181" cy="1317714"/>
          </a:xfrm>
          <a:prstGeom prst="rect">
            <a:avLst/>
          </a:prstGeom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65196C6C-5D82-45BA-8025-67B25FD79831}"/>
              </a:ext>
            </a:extLst>
          </p:cNvPr>
          <p:cNvSpPr/>
          <p:nvPr/>
        </p:nvSpPr>
        <p:spPr>
          <a:xfrm>
            <a:off x="751618" y="1884499"/>
            <a:ext cx="9143999" cy="521350"/>
          </a:xfrm>
          <a:prstGeom prst="rect">
            <a:avLst/>
          </a:prstGeom>
          <a:solidFill>
            <a:srgbClr val="00808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Курс занятий «Россия - мои горизонты» (подразумевает работу по программе курса внеурочной деятельности «Билет в будущее»)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4D36A8C2-CA01-4C2B-9EE6-572F34BBFFDE}"/>
              </a:ext>
            </a:extLst>
          </p:cNvPr>
          <p:cNvSpPr/>
          <p:nvPr/>
        </p:nvSpPr>
        <p:spPr>
          <a:xfrm>
            <a:off x="751618" y="3384611"/>
            <a:ext cx="5702448" cy="634540"/>
          </a:xfrm>
          <a:prstGeom prst="rect">
            <a:avLst/>
          </a:prstGeom>
          <a:solidFill>
            <a:srgbClr val="00808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/>
              <a:t>Информационные и методические материалы:</a:t>
            </a:r>
          </a:p>
        </p:txBody>
      </p:sp>
    </p:spTree>
    <p:extLst>
      <p:ext uri="{BB962C8B-B14F-4D97-AF65-F5344CB8AC3E}">
        <p14:creationId xmlns:p14="http://schemas.microsoft.com/office/powerpoint/2010/main" val="22649825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2">
            <a:extLst>
              <a:ext uri="{FF2B5EF4-FFF2-40B4-BE49-F238E27FC236}">
                <a16:creationId xmlns:a16="http://schemas.microsoft.com/office/drawing/2014/main" id="{C4019AD3-7C8D-475A-A6B6-CA72D8E6D14E}"/>
              </a:ext>
            </a:extLst>
          </p:cNvPr>
          <p:cNvSpPr txBox="1">
            <a:spLocks/>
          </p:cNvSpPr>
          <p:nvPr/>
        </p:nvSpPr>
        <p:spPr>
          <a:xfrm>
            <a:off x="-708364" y="220710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defRPr/>
            </a:pPr>
            <a:r>
              <a:rPr lang="ru-RU" b="1" dirty="0">
                <a:solidFill>
                  <a:srgbClr val="C00000"/>
                </a:solidFill>
                <a:latin typeface="Georgia" pitchFamily="18" charset="0"/>
              </a:rPr>
              <a:t>       </a:t>
            </a:r>
            <a:endParaRPr lang="ru-RU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F269C873-945A-4E13-82D5-BF6B93DE56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7652" y="296725"/>
            <a:ext cx="2880348" cy="440709"/>
          </a:xfrm>
          <a:prstGeom prst="rect">
            <a:avLst/>
          </a:prstGeom>
        </p:spPr>
      </p:pic>
      <p:sp>
        <p:nvSpPr>
          <p:cNvPr id="11" name="Прямоугольник: скругленные углы 4">
            <a:extLst>
              <a:ext uri="{FF2B5EF4-FFF2-40B4-BE49-F238E27FC236}">
                <a16:creationId xmlns:a16="http://schemas.microsoft.com/office/drawing/2014/main" id="{FF31B938-99E7-4811-AC57-C988B707374F}"/>
              </a:ext>
            </a:extLst>
          </p:cNvPr>
          <p:cNvSpPr txBox="1"/>
          <p:nvPr/>
        </p:nvSpPr>
        <p:spPr>
          <a:xfrm>
            <a:off x="599094" y="1159510"/>
            <a:ext cx="10993812" cy="724989"/>
          </a:xfrm>
          <a:prstGeom prst="rect">
            <a:avLst/>
          </a:prstGeom>
          <a:solidFill>
            <a:srgbClr val="008080"/>
          </a:solidFill>
          <a:ln>
            <a:solidFill>
              <a:srgbClr val="339966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8580" tIns="68580" rIns="68580" bIns="68580" numCol="1" spcCol="1270" anchor="ctr" anchorCtr="0">
            <a:noAutofit/>
          </a:bodyPr>
          <a:lstStyle/>
          <a:p>
            <a:pPr algn="ctr"/>
            <a:r>
              <a:rPr lang="ru-RU" sz="2400" b="1" dirty="0">
                <a:latin typeface="Century Gothic" panose="020B0502020202020204" pitchFamily="34" charset="0"/>
              </a:rPr>
              <a:t>ЦЕЛИ И ЗАДАЧИ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7D8EA704-A0B9-4712-AB7D-8C2861C14152}"/>
              </a:ext>
            </a:extLst>
          </p:cNvPr>
          <p:cNvSpPr/>
          <p:nvPr/>
        </p:nvSpPr>
        <p:spPr>
          <a:xfrm>
            <a:off x="514905" y="1884499"/>
            <a:ext cx="11230526" cy="3921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07000"/>
              </a:lnSpc>
              <a:spcAft>
                <a:spcPts val="0"/>
              </a:spcAft>
              <a:buAutoNum type="arabicParenR"/>
            </a:pPr>
            <a:r>
              <a:rPr lang="ru-RU" dirty="0">
                <a:solidFill>
                  <a:srgbClr val="009999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Популяризация культуры труда, связь выбора профессии с персональным счастьем и развитием экономики страны</a:t>
            </a:r>
          </a:p>
          <a:p>
            <a:pPr marL="342900" indent="-342900" algn="just">
              <a:lnSpc>
                <a:spcPct val="107000"/>
              </a:lnSpc>
              <a:spcAft>
                <a:spcPts val="0"/>
              </a:spcAft>
              <a:buAutoNum type="arabicParenR"/>
            </a:pPr>
            <a:r>
              <a:rPr lang="ru-RU" dirty="0">
                <a:solidFill>
                  <a:srgbClr val="009999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Формирование представлений о развитии и достижениях страны, знакомство с отраслями экономики</a:t>
            </a:r>
          </a:p>
          <a:p>
            <a:pPr marL="342900" indent="-342900" algn="just">
              <a:lnSpc>
                <a:spcPct val="107000"/>
              </a:lnSpc>
              <a:spcAft>
                <a:spcPts val="0"/>
              </a:spcAft>
              <a:buAutoNum type="arabicParenR"/>
            </a:pPr>
            <a:r>
              <a:rPr lang="ru-RU" dirty="0">
                <a:solidFill>
                  <a:srgbClr val="009999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Знакомство с миром профессий, профессиональными навыками и качествами, системой профессионального образования в стране;</a:t>
            </a:r>
          </a:p>
          <a:p>
            <a:pPr marL="342900" indent="-342900" algn="just">
              <a:lnSpc>
                <a:spcPct val="107000"/>
              </a:lnSpc>
              <a:spcAft>
                <a:spcPts val="0"/>
              </a:spcAft>
              <a:buAutoNum type="arabicParenR"/>
            </a:pPr>
            <a:r>
              <a:rPr lang="ru-RU" dirty="0">
                <a:solidFill>
                  <a:srgbClr val="009999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Создание обучающимся равных условий для самоопределения, карьерной навигации и профессионального развития с учетом персональных интересов и мотивов на благо процветания и благополучия страны</a:t>
            </a:r>
          </a:p>
          <a:p>
            <a:pPr marL="342900" indent="-342900" algn="just">
              <a:lnSpc>
                <a:spcPct val="107000"/>
              </a:lnSpc>
              <a:spcAft>
                <a:spcPts val="0"/>
              </a:spcAft>
              <a:buAutoNum type="arabicParenR"/>
            </a:pPr>
            <a:endParaRPr lang="ru-RU" dirty="0">
              <a:solidFill>
                <a:srgbClr val="009999"/>
              </a:solidFill>
              <a:latin typeface="Century Gothic" panose="020B0502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07000"/>
              </a:lnSpc>
              <a:spcAft>
                <a:spcPts val="0"/>
              </a:spcAft>
              <a:buAutoNum type="arabicParenR"/>
            </a:pPr>
            <a:endParaRPr lang="ru-RU" dirty="0">
              <a:solidFill>
                <a:srgbClr val="009999"/>
              </a:solidFill>
              <a:latin typeface="Century Gothic" panose="020B0502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ru-RU" dirty="0">
              <a:solidFill>
                <a:srgbClr val="009999"/>
              </a:solidFill>
              <a:latin typeface="Century Gothic" panose="020B0502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0"/>
              </a:spcAft>
              <a:buFontTx/>
              <a:buChar char="-"/>
            </a:pPr>
            <a:endParaRPr lang="ru-RU" b="1" dirty="0">
              <a:solidFill>
                <a:srgbClr val="009999"/>
              </a:solidFill>
              <a:latin typeface="Century Gothic" panose="020B0502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2BD923FE-FBE1-490A-98F5-0D848540B0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8575" y="-95498"/>
            <a:ext cx="1438181" cy="1317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27413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2">
            <a:extLst>
              <a:ext uri="{FF2B5EF4-FFF2-40B4-BE49-F238E27FC236}">
                <a16:creationId xmlns:a16="http://schemas.microsoft.com/office/drawing/2014/main" id="{C4019AD3-7C8D-475A-A6B6-CA72D8E6D14E}"/>
              </a:ext>
            </a:extLst>
          </p:cNvPr>
          <p:cNvSpPr txBox="1">
            <a:spLocks/>
          </p:cNvSpPr>
          <p:nvPr/>
        </p:nvSpPr>
        <p:spPr>
          <a:xfrm>
            <a:off x="-708364" y="220710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defRPr/>
            </a:pPr>
            <a:r>
              <a:rPr lang="ru-RU" b="1" dirty="0">
                <a:solidFill>
                  <a:srgbClr val="C00000"/>
                </a:solidFill>
                <a:latin typeface="Georgia" pitchFamily="18" charset="0"/>
              </a:rPr>
              <a:t>       </a:t>
            </a:r>
            <a:endParaRPr lang="ru-RU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F269C873-945A-4E13-82D5-BF6B93DE56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7652" y="296725"/>
            <a:ext cx="2880348" cy="440709"/>
          </a:xfrm>
          <a:prstGeom prst="rect">
            <a:avLst/>
          </a:prstGeom>
        </p:spPr>
      </p:pic>
      <p:sp>
        <p:nvSpPr>
          <p:cNvPr id="11" name="Прямоугольник: скругленные углы 4">
            <a:extLst>
              <a:ext uri="{FF2B5EF4-FFF2-40B4-BE49-F238E27FC236}">
                <a16:creationId xmlns:a16="http://schemas.microsoft.com/office/drawing/2014/main" id="{FF31B938-99E7-4811-AC57-C988B707374F}"/>
              </a:ext>
            </a:extLst>
          </p:cNvPr>
          <p:cNvSpPr txBox="1"/>
          <p:nvPr/>
        </p:nvSpPr>
        <p:spPr>
          <a:xfrm>
            <a:off x="599094" y="1159510"/>
            <a:ext cx="10993812" cy="724989"/>
          </a:xfrm>
          <a:prstGeom prst="rect">
            <a:avLst/>
          </a:prstGeom>
          <a:solidFill>
            <a:srgbClr val="008080"/>
          </a:solidFill>
          <a:ln>
            <a:solidFill>
              <a:srgbClr val="339966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8580" tIns="68580" rIns="68580" bIns="68580" numCol="1" spcCol="1270" anchor="ctr" anchorCtr="0">
            <a:noAutofit/>
          </a:bodyPr>
          <a:lstStyle/>
          <a:p>
            <a:pPr algn="ctr"/>
            <a:r>
              <a:rPr lang="ru-RU" sz="2400" b="1" dirty="0">
                <a:latin typeface="Century Gothic" panose="020B0502020202020204" pitchFamily="34" charset="0"/>
              </a:rPr>
              <a:t>Программа внеурочной деятельности ОО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7D8EA704-A0B9-4712-AB7D-8C2861C14152}"/>
              </a:ext>
            </a:extLst>
          </p:cNvPr>
          <p:cNvSpPr/>
          <p:nvPr/>
        </p:nvSpPr>
        <p:spPr>
          <a:xfrm>
            <a:off x="514905" y="1884499"/>
            <a:ext cx="11230526" cy="36249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solidFill>
                  <a:srgbClr val="009999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Курс «Россия-мои горизонты» </a:t>
            </a:r>
            <a:r>
              <a:rPr lang="ru-RU" dirty="0">
                <a:solidFill>
                  <a:srgbClr val="009999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рассчитан на 34 часа (ежегодно),часть занятий (не более 17 </a:t>
            </a:r>
            <a:r>
              <a:rPr lang="ru-RU" dirty="0" err="1">
                <a:solidFill>
                  <a:srgbClr val="009999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ак</a:t>
            </a:r>
            <a:r>
              <a:rPr lang="ru-RU" dirty="0">
                <a:solidFill>
                  <a:srgbClr val="009999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часов из 34) может включать региональный компонент (материалы занятий должны быть утверждены региональным органом исполнительной власти с сфере образования и согласованы  с Фондом Гуманитарных Проектов (федеральным оператором реализации профориентационного минимума) и размещены на цифровом ресурсе федерального оператора).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endParaRPr lang="ru-RU" dirty="0">
              <a:solidFill>
                <a:srgbClr val="009999"/>
              </a:solidFill>
              <a:latin typeface="Century Gothic" panose="020B0502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solidFill>
                  <a:srgbClr val="009999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Формат проведения: </a:t>
            </a:r>
            <a:r>
              <a:rPr lang="ru-RU" dirty="0">
                <a:solidFill>
                  <a:srgbClr val="009999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 раз в неделю, в течение учебного года в периоды: сентябрь – декабрь, январь – май.</a:t>
            </a:r>
          </a:p>
          <a:p>
            <a:pPr marL="342900" indent="-342900" algn="just">
              <a:lnSpc>
                <a:spcPct val="107000"/>
              </a:lnSpc>
              <a:spcAft>
                <a:spcPts val="0"/>
              </a:spcAft>
              <a:buAutoNum type="arabicParenR"/>
            </a:pPr>
            <a:endParaRPr lang="ru-RU" dirty="0">
              <a:solidFill>
                <a:srgbClr val="009999"/>
              </a:solidFill>
              <a:latin typeface="Century Gothic" panose="020B0502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ru-RU" dirty="0">
              <a:solidFill>
                <a:srgbClr val="009999"/>
              </a:solidFill>
              <a:latin typeface="Century Gothic" panose="020B0502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0"/>
              </a:spcAft>
              <a:buFontTx/>
              <a:buChar char="-"/>
            </a:pPr>
            <a:endParaRPr lang="ru-RU" b="1" dirty="0">
              <a:solidFill>
                <a:srgbClr val="009999"/>
              </a:solidFill>
              <a:latin typeface="Century Gothic" panose="020B0502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2BD923FE-FBE1-490A-98F5-0D848540B0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8575" y="-95498"/>
            <a:ext cx="1438181" cy="1317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65107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2">
            <a:extLst>
              <a:ext uri="{FF2B5EF4-FFF2-40B4-BE49-F238E27FC236}">
                <a16:creationId xmlns:a16="http://schemas.microsoft.com/office/drawing/2014/main" id="{C4019AD3-7C8D-475A-A6B6-CA72D8E6D14E}"/>
              </a:ext>
            </a:extLst>
          </p:cNvPr>
          <p:cNvSpPr txBox="1">
            <a:spLocks/>
          </p:cNvSpPr>
          <p:nvPr/>
        </p:nvSpPr>
        <p:spPr>
          <a:xfrm>
            <a:off x="-708364" y="220710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defRPr/>
            </a:pPr>
            <a:r>
              <a:rPr lang="ru-RU" b="1" dirty="0">
                <a:solidFill>
                  <a:srgbClr val="C00000"/>
                </a:solidFill>
                <a:latin typeface="Georgia" pitchFamily="18" charset="0"/>
              </a:rPr>
              <a:t>       </a:t>
            </a:r>
            <a:endParaRPr lang="ru-RU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F269C873-945A-4E13-82D5-BF6B93DE56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7652" y="296725"/>
            <a:ext cx="2880348" cy="440709"/>
          </a:xfrm>
          <a:prstGeom prst="rect">
            <a:avLst/>
          </a:prstGeom>
        </p:spPr>
      </p:pic>
      <p:sp>
        <p:nvSpPr>
          <p:cNvPr id="11" name="Прямоугольник: скругленные углы 4">
            <a:extLst>
              <a:ext uri="{FF2B5EF4-FFF2-40B4-BE49-F238E27FC236}">
                <a16:creationId xmlns:a16="http://schemas.microsoft.com/office/drawing/2014/main" id="{FF31B938-99E7-4811-AC57-C988B707374F}"/>
              </a:ext>
            </a:extLst>
          </p:cNvPr>
          <p:cNvSpPr txBox="1"/>
          <p:nvPr/>
        </p:nvSpPr>
        <p:spPr>
          <a:xfrm>
            <a:off x="599094" y="1175929"/>
            <a:ext cx="10993812" cy="724989"/>
          </a:xfrm>
          <a:prstGeom prst="rect">
            <a:avLst/>
          </a:prstGeom>
          <a:solidFill>
            <a:srgbClr val="008080"/>
          </a:solidFill>
          <a:ln>
            <a:solidFill>
              <a:srgbClr val="339966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8580" tIns="68580" rIns="68580" bIns="68580" numCol="1" spcCol="1270" anchor="ctr" anchorCtr="0">
            <a:noAutofit/>
          </a:bodyPr>
          <a:lstStyle/>
          <a:p>
            <a:pPr algn="ctr"/>
            <a:r>
              <a:rPr lang="ru-RU" sz="2400" b="1" dirty="0">
                <a:latin typeface="Century Gothic" panose="020B0502020202020204" pitchFamily="34" charset="0"/>
              </a:rPr>
              <a:t>СОДЕРЖАНИЕ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7D8EA704-A0B9-4712-AB7D-8C2861C14152}"/>
              </a:ext>
            </a:extLst>
          </p:cNvPr>
          <p:cNvSpPr/>
          <p:nvPr/>
        </p:nvSpPr>
        <p:spPr>
          <a:xfrm>
            <a:off x="514905" y="1884499"/>
            <a:ext cx="11230526" cy="51067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solidFill>
                  <a:srgbClr val="009999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Курс «Россия-мои горизонты» включает: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solidFill>
                  <a:srgbClr val="009999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Профориентационные уроки:</a:t>
            </a:r>
          </a:p>
          <a:p>
            <a:pPr marL="285750" indent="-285750" algn="just">
              <a:lnSpc>
                <a:spcPct val="107000"/>
              </a:lnSpc>
              <a:spcAft>
                <a:spcPts val="0"/>
              </a:spcAft>
              <a:buFontTx/>
              <a:buChar char="-"/>
            </a:pPr>
            <a:r>
              <a:rPr lang="ru-RU" b="1" dirty="0">
                <a:solidFill>
                  <a:srgbClr val="009999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Вводный урок «Моя Россия – мои горизонты» (обзор отраслей экономического развития РФ – счастье в труде)</a:t>
            </a:r>
          </a:p>
          <a:p>
            <a:pPr marL="285750" indent="-285750" algn="just">
              <a:lnSpc>
                <a:spcPct val="107000"/>
              </a:lnSpc>
              <a:spcAft>
                <a:spcPts val="0"/>
              </a:spcAft>
              <a:buFontTx/>
              <a:buChar char="-"/>
            </a:pPr>
            <a:r>
              <a:rPr lang="ru-RU" b="1" dirty="0">
                <a:solidFill>
                  <a:srgbClr val="009999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Тематический профориентационный урок «Открой своё будущее» (введение в профориентацию)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solidFill>
                  <a:srgbClr val="009999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Профориентационные занятия:</a:t>
            </a:r>
          </a:p>
          <a:p>
            <a:pPr marL="285750" indent="-285750" algn="just">
              <a:lnSpc>
                <a:spcPct val="107000"/>
              </a:lnSpc>
              <a:spcAft>
                <a:spcPts val="0"/>
              </a:spcAft>
              <a:buFontTx/>
              <a:buChar char="-"/>
            </a:pPr>
            <a:r>
              <a:rPr lang="ru-RU" b="1" dirty="0">
                <a:solidFill>
                  <a:srgbClr val="009999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Профориентационная диагностика и разбор результатов</a:t>
            </a:r>
          </a:p>
          <a:p>
            <a:pPr marL="285750" indent="-285750" algn="just">
              <a:lnSpc>
                <a:spcPct val="107000"/>
              </a:lnSpc>
              <a:spcAft>
                <a:spcPts val="0"/>
              </a:spcAft>
              <a:buFontTx/>
              <a:buChar char="-"/>
            </a:pPr>
            <a:r>
              <a:rPr lang="ru-RU" b="1" dirty="0">
                <a:solidFill>
                  <a:srgbClr val="009999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Профориентационные занятия (цикл занятий), посвященные отраслям экономики, например, «Система образования России», «Россия промышленная: узнаю достижения страны в сфере промышленности и производства» и т.д.</a:t>
            </a:r>
          </a:p>
          <a:p>
            <a:pPr marL="285750" indent="-285750" algn="just">
              <a:lnSpc>
                <a:spcPct val="107000"/>
              </a:lnSpc>
              <a:spcAft>
                <a:spcPts val="0"/>
              </a:spcAft>
              <a:buFontTx/>
              <a:buChar char="-"/>
            </a:pPr>
            <a:r>
              <a:rPr lang="ru-RU" b="1" dirty="0">
                <a:solidFill>
                  <a:srgbClr val="009999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Профориентационные занятия (цикл занятий) – моделирующая проба на платформе «Билет в будущее» «Пробую профессию» (цикл занятий), например «Пробую профессию в сфере промышленности», «Пробую профессию в цифровой сфере» и т.д.</a:t>
            </a:r>
          </a:p>
          <a:p>
            <a:pPr marL="285750" indent="-285750" algn="just">
              <a:lnSpc>
                <a:spcPct val="107000"/>
              </a:lnSpc>
              <a:spcAft>
                <a:spcPts val="0"/>
              </a:spcAft>
              <a:buFontTx/>
              <a:buChar char="-"/>
            </a:pPr>
            <a:r>
              <a:rPr lang="ru-RU" b="1" dirty="0">
                <a:solidFill>
                  <a:srgbClr val="009999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Занятие – рефлексия (подведение итогов, постановка целей) </a:t>
            </a:r>
            <a:endParaRPr lang="ru-RU" dirty="0">
              <a:solidFill>
                <a:srgbClr val="009999"/>
              </a:solidFill>
              <a:latin typeface="Century Gothic" panose="020B0502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ru-RU" dirty="0">
              <a:solidFill>
                <a:srgbClr val="009999"/>
              </a:solidFill>
              <a:latin typeface="Century Gothic" panose="020B0502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0"/>
              </a:spcAft>
              <a:buFontTx/>
              <a:buChar char="-"/>
            </a:pPr>
            <a:endParaRPr lang="ru-RU" b="1" dirty="0">
              <a:solidFill>
                <a:srgbClr val="009999"/>
              </a:solidFill>
              <a:latin typeface="Century Gothic" panose="020B0502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2BD923FE-FBE1-490A-98F5-0D848540B0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8575" y="-95498"/>
            <a:ext cx="1438181" cy="1317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64847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2">
            <a:extLst>
              <a:ext uri="{FF2B5EF4-FFF2-40B4-BE49-F238E27FC236}">
                <a16:creationId xmlns:a16="http://schemas.microsoft.com/office/drawing/2014/main" id="{C4019AD3-7C8D-475A-A6B6-CA72D8E6D14E}"/>
              </a:ext>
            </a:extLst>
          </p:cNvPr>
          <p:cNvSpPr txBox="1">
            <a:spLocks/>
          </p:cNvSpPr>
          <p:nvPr/>
        </p:nvSpPr>
        <p:spPr>
          <a:xfrm>
            <a:off x="-708364" y="220710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defRPr/>
            </a:pPr>
            <a:r>
              <a:rPr lang="ru-RU" b="1" dirty="0">
                <a:solidFill>
                  <a:srgbClr val="C00000"/>
                </a:solidFill>
                <a:latin typeface="Georgia" pitchFamily="18" charset="0"/>
              </a:rPr>
              <a:t>       </a:t>
            </a:r>
            <a:endParaRPr lang="ru-RU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F269C873-945A-4E13-82D5-BF6B93DE566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7652" y="296725"/>
            <a:ext cx="2880348" cy="440709"/>
          </a:xfrm>
          <a:prstGeom prst="rect">
            <a:avLst/>
          </a:prstGeom>
        </p:spPr>
      </p:pic>
      <p:sp>
        <p:nvSpPr>
          <p:cNvPr id="11" name="Прямоугольник: скругленные углы 4">
            <a:extLst>
              <a:ext uri="{FF2B5EF4-FFF2-40B4-BE49-F238E27FC236}">
                <a16:creationId xmlns:a16="http://schemas.microsoft.com/office/drawing/2014/main" id="{FF31B938-99E7-4811-AC57-C988B707374F}"/>
              </a:ext>
            </a:extLst>
          </p:cNvPr>
          <p:cNvSpPr txBox="1"/>
          <p:nvPr/>
        </p:nvSpPr>
        <p:spPr>
          <a:xfrm>
            <a:off x="633262" y="1151483"/>
            <a:ext cx="10993812" cy="724989"/>
          </a:xfrm>
          <a:prstGeom prst="rect">
            <a:avLst/>
          </a:prstGeom>
          <a:solidFill>
            <a:srgbClr val="008080"/>
          </a:solidFill>
          <a:ln>
            <a:solidFill>
              <a:srgbClr val="339966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8580" tIns="68580" rIns="68580" bIns="68580" numCol="1" spcCol="1270" anchor="ctr" anchorCtr="0">
            <a:noAutofit/>
          </a:bodyPr>
          <a:lstStyle/>
          <a:p>
            <a:pPr algn="ctr"/>
            <a:r>
              <a:rPr lang="ru-RU" sz="2400" b="1" dirty="0">
                <a:latin typeface="Century Gothic" panose="020B0502020202020204" pitchFamily="34" charset="0"/>
              </a:rPr>
              <a:t>Календарно-тематическое планирование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7D8EA704-A0B9-4712-AB7D-8C2861C14152}"/>
              </a:ext>
            </a:extLst>
          </p:cNvPr>
          <p:cNvSpPr/>
          <p:nvPr/>
        </p:nvSpPr>
        <p:spPr>
          <a:xfrm>
            <a:off x="514905" y="1884499"/>
            <a:ext cx="11230526" cy="9576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07000"/>
              </a:lnSpc>
              <a:spcAft>
                <a:spcPts val="0"/>
              </a:spcAft>
              <a:buAutoNum type="arabicParenR"/>
            </a:pPr>
            <a:endParaRPr lang="ru-RU" dirty="0">
              <a:solidFill>
                <a:srgbClr val="009999"/>
              </a:solidFill>
              <a:latin typeface="Century Gothic" panose="020B0502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ru-RU" dirty="0">
              <a:solidFill>
                <a:srgbClr val="009999"/>
              </a:solidFill>
              <a:latin typeface="Century Gothic" panose="020B0502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0"/>
              </a:spcAft>
              <a:buFontTx/>
              <a:buChar char="-"/>
            </a:pPr>
            <a:endParaRPr lang="ru-RU" b="1" dirty="0">
              <a:solidFill>
                <a:srgbClr val="009999"/>
              </a:solidFill>
              <a:latin typeface="Century Gothic" panose="020B0502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2BD923FE-FBE1-490A-98F5-0D848540B05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8575" y="-95498"/>
            <a:ext cx="1438181" cy="1317714"/>
          </a:xfrm>
          <a:prstGeom prst="rect">
            <a:avLst/>
          </a:prstGeom>
        </p:spPr>
      </p:pic>
      <p:graphicFrame>
        <p:nvGraphicFramePr>
          <p:cNvPr id="3" name="Объект 2">
            <a:extLst>
              <a:ext uri="{FF2B5EF4-FFF2-40B4-BE49-F238E27FC236}">
                <a16:creationId xmlns:a16="http://schemas.microsoft.com/office/drawing/2014/main" id="{D370475D-6096-4F74-A7AD-F20645F88D5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2984156"/>
              </p:ext>
            </p:extLst>
          </p:nvPr>
        </p:nvGraphicFramePr>
        <p:xfrm>
          <a:off x="2946647" y="2192680"/>
          <a:ext cx="5943600" cy="411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" name="Acrobat Document" r:id="rId5" imgW="5943600" imgH="4114800" progId="Acrobat.Document.DC">
                  <p:link updateAutomatic="1"/>
                </p:oleObj>
              </mc:Choice>
              <mc:Fallback>
                <p:oleObj name="Acrobat Document" r:id="rId5" imgW="5943600" imgH="4114800" progId="Acrobat.Document.DC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946647" y="2192680"/>
                        <a:ext cx="5943600" cy="4114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537408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2">
            <a:extLst>
              <a:ext uri="{FF2B5EF4-FFF2-40B4-BE49-F238E27FC236}">
                <a16:creationId xmlns:a16="http://schemas.microsoft.com/office/drawing/2014/main" id="{C4019AD3-7C8D-475A-A6B6-CA72D8E6D14E}"/>
              </a:ext>
            </a:extLst>
          </p:cNvPr>
          <p:cNvSpPr txBox="1">
            <a:spLocks/>
          </p:cNvSpPr>
          <p:nvPr/>
        </p:nvSpPr>
        <p:spPr>
          <a:xfrm>
            <a:off x="-708364" y="220710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defRPr/>
            </a:pPr>
            <a:r>
              <a:rPr lang="ru-RU" b="1" dirty="0">
                <a:solidFill>
                  <a:srgbClr val="C00000"/>
                </a:solidFill>
                <a:latin typeface="Georgia" pitchFamily="18" charset="0"/>
              </a:rPr>
              <a:t>       </a:t>
            </a:r>
            <a:endParaRPr lang="ru-RU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F269C873-945A-4E13-82D5-BF6B93DE56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7652" y="296725"/>
            <a:ext cx="2880348" cy="440709"/>
          </a:xfrm>
          <a:prstGeom prst="rect">
            <a:avLst/>
          </a:prstGeom>
        </p:spPr>
      </p:pic>
      <p:sp>
        <p:nvSpPr>
          <p:cNvPr id="11" name="Прямоугольник: скругленные углы 4">
            <a:extLst>
              <a:ext uri="{FF2B5EF4-FFF2-40B4-BE49-F238E27FC236}">
                <a16:creationId xmlns:a16="http://schemas.microsoft.com/office/drawing/2014/main" id="{FF31B938-99E7-4811-AC57-C988B707374F}"/>
              </a:ext>
            </a:extLst>
          </p:cNvPr>
          <p:cNvSpPr txBox="1"/>
          <p:nvPr/>
        </p:nvSpPr>
        <p:spPr>
          <a:xfrm>
            <a:off x="633262" y="1151483"/>
            <a:ext cx="10993812" cy="724989"/>
          </a:xfrm>
          <a:prstGeom prst="rect">
            <a:avLst/>
          </a:prstGeom>
          <a:solidFill>
            <a:srgbClr val="008080"/>
          </a:solidFill>
          <a:ln>
            <a:solidFill>
              <a:srgbClr val="339966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8580" tIns="68580" rIns="68580" bIns="68580" numCol="1" spcCol="1270" anchor="ctr" anchorCtr="0">
            <a:noAutofit/>
          </a:bodyPr>
          <a:lstStyle/>
          <a:p>
            <a:pPr algn="ctr"/>
            <a:r>
              <a:rPr lang="ru-RU" sz="2400" b="1" dirty="0">
                <a:latin typeface="Century Gothic" panose="020B0502020202020204" pitchFamily="34" charset="0"/>
              </a:rPr>
              <a:t>«Конструктор будущего»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7D8EA704-A0B9-4712-AB7D-8C2861C14152}"/>
              </a:ext>
            </a:extLst>
          </p:cNvPr>
          <p:cNvSpPr/>
          <p:nvPr/>
        </p:nvSpPr>
        <p:spPr>
          <a:xfrm>
            <a:off x="514905" y="1884499"/>
            <a:ext cx="11230526" cy="9576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07000"/>
              </a:lnSpc>
              <a:spcAft>
                <a:spcPts val="0"/>
              </a:spcAft>
              <a:buAutoNum type="arabicParenR"/>
            </a:pPr>
            <a:endParaRPr lang="ru-RU" dirty="0">
              <a:solidFill>
                <a:srgbClr val="009999"/>
              </a:solidFill>
              <a:latin typeface="Century Gothic" panose="020B0502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ru-RU" dirty="0">
              <a:solidFill>
                <a:srgbClr val="009999"/>
              </a:solidFill>
              <a:latin typeface="Century Gothic" panose="020B0502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0"/>
              </a:spcAft>
              <a:buFontTx/>
              <a:buChar char="-"/>
            </a:pPr>
            <a:endParaRPr lang="ru-RU" b="1" dirty="0">
              <a:solidFill>
                <a:srgbClr val="009999"/>
              </a:solidFill>
              <a:latin typeface="Century Gothic" panose="020B0502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2BD923FE-FBE1-490A-98F5-0D848540B0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8575" y="-95498"/>
            <a:ext cx="1438181" cy="1317714"/>
          </a:xfrm>
          <a:prstGeom prst="rect">
            <a:avLst/>
          </a:prstGeom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8B9E602E-D4DE-40CE-8ACE-6D6C54AA282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45219" y="1884499"/>
            <a:ext cx="9800948" cy="48980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72259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2">
            <a:extLst>
              <a:ext uri="{FF2B5EF4-FFF2-40B4-BE49-F238E27FC236}">
                <a16:creationId xmlns:a16="http://schemas.microsoft.com/office/drawing/2014/main" id="{C4019AD3-7C8D-475A-A6B6-CA72D8E6D14E}"/>
              </a:ext>
            </a:extLst>
          </p:cNvPr>
          <p:cNvSpPr txBox="1">
            <a:spLocks/>
          </p:cNvSpPr>
          <p:nvPr/>
        </p:nvSpPr>
        <p:spPr>
          <a:xfrm>
            <a:off x="-708364" y="220710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defRPr/>
            </a:pPr>
            <a:r>
              <a:rPr lang="ru-RU" b="1" dirty="0">
                <a:solidFill>
                  <a:srgbClr val="C00000"/>
                </a:solidFill>
                <a:latin typeface="Georgia" pitchFamily="18" charset="0"/>
              </a:rPr>
              <a:t>       </a:t>
            </a:r>
            <a:endParaRPr lang="ru-RU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F269C873-945A-4E13-82D5-BF6B93DE56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7652" y="296725"/>
            <a:ext cx="2880348" cy="440709"/>
          </a:xfrm>
          <a:prstGeom prst="rect">
            <a:avLst/>
          </a:prstGeom>
        </p:spPr>
      </p:pic>
      <p:sp>
        <p:nvSpPr>
          <p:cNvPr id="11" name="Прямоугольник: скругленные углы 4">
            <a:extLst>
              <a:ext uri="{FF2B5EF4-FFF2-40B4-BE49-F238E27FC236}">
                <a16:creationId xmlns:a16="http://schemas.microsoft.com/office/drawing/2014/main" id="{FF31B938-99E7-4811-AC57-C988B707374F}"/>
              </a:ext>
            </a:extLst>
          </p:cNvPr>
          <p:cNvSpPr txBox="1"/>
          <p:nvPr/>
        </p:nvSpPr>
        <p:spPr>
          <a:xfrm>
            <a:off x="599094" y="1175929"/>
            <a:ext cx="10993812" cy="724989"/>
          </a:xfrm>
          <a:prstGeom prst="rect">
            <a:avLst/>
          </a:prstGeom>
          <a:solidFill>
            <a:srgbClr val="008080"/>
          </a:solidFill>
          <a:ln>
            <a:solidFill>
              <a:srgbClr val="339966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8580" tIns="68580" rIns="68580" bIns="68580" numCol="1" spcCol="1270" anchor="ctr" anchorCtr="0">
            <a:noAutofit/>
          </a:bodyPr>
          <a:lstStyle/>
          <a:p>
            <a:pPr algn="ctr"/>
            <a:r>
              <a:rPr lang="ru-RU" sz="2400" b="1" dirty="0">
                <a:latin typeface="Century Gothic" panose="020B0502020202020204" pitchFamily="34" charset="0"/>
              </a:rPr>
              <a:t>КОНТАКТЫ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7D8EA704-A0B9-4712-AB7D-8C2861C14152}"/>
              </a:ext>
            </a:extLst>
          </p:cNvPr>
          <p:cNvSpPr/>
          <p:nvPr/>
        </p:nvSpPr>
        <p:spPr>
          <a:xfrm>
            <a:off x="514905" y="1884499"/>
            <a:ext cx="11230526" cy="1550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b="1">
                <a:solidFill>
                  <a:srgbClr val="009999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8-906-160-46-86 </a:t>
            </a:r>
            <a:r>
              <a:rPr lang="ru-RU" b="1" dirty="0">
                <a:solidFill>
                  <a:srgbClr val="009999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Малова Наталия Николаевна;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endParaRPr lang="en-US" b="1" dirty="0">
              <a:solidFill>
                <a:srgbClr val="009999"/>
              </a:solidFill>
              <a:latin typeface="Century Gothic" panose="020B0502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en-US" b="1" dirty="0">
                <a:solidFill>
                  <a:srgbClr val="009999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b="1" dirty="0">
                <a:solidFill>
                  <a:srgbClr val="009999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Почта: </a:t>
            </a:r>
            <a:r>
              <a:rPr lang="en-US" b="1" dirty="0">
                <a:solidFill>
                  <a:srgbClr val="009999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Nataly19_89@mail.ru</a:t>
            </a:r>
            <a:r>
              <a:rPr lang="en-US" b="1" dirty="0">
                <a:solidFill>
                  <a:srgbClr val="009999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b="1" dirty="0">
              <a:solidFill>
                <a:srgbClr val="009999"/>
              </a:solidFill>
              <a:latin typeface="Century Gothic" panose="020B0502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endParaRPr lang="ru-RU" dirty="0">
              <a:solidFill>
                <a:srgbClr val="009999"/>
              </a:solidFill>
              <a:latin typeface="Century Gothic" panose="020B0502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0"/>
              </a:spcAft>
              <a:buFontTx/>
              <a:buChar char="-"/>
            </a:pPr>
            <a:endParaRPr lang="ru-RU" b="1" dirty="0">
              <a:solidFill>
                <a:srgbClr val="009999"/>
              </a:solidFill>
              <a:latin typeface="Century Gothic" panose="020B0502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2BD923FE-FBE1-490A-98F5-0D848540B05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8575" y="-95498"/>
            <a:ext cx="1438181" cy="1317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724488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1445</TotalTime>
  <Words>527</Words>
  <Application>Microsoft Office PowerPoint</Application>
  <PresentationFormat>Широкоэкранный</PresentationFormat>
  <Paragraphs>64</Paragraphs>
  <Slides>10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Связи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8" baseType="lpstr">
      <vt:lpstr>Arial</vt:lpstr>
      <vt:lpstr>Calibri</vt:lpstr>
      <vt:lpstr>Calibri Light</vt:lpstr>
      <vt:lpstr>Century Gothic</vt:lpstr>
      <vt:lpstr>Georgia</vt:lpstr>
      <vt:lpstr>Times New Roman</vt:lpstr>
      <vt:lpstr>Тема Office</vt:lpstr>
      <vt:lpstr>C:\Users\User\Desktop\Малова\Билет в будущее 2023\Новые материалы\KTP.pdf</vt:lpstr>
      <vt:lpstr> Внеурочная деятельность: курс занятий  «Россия – мои горизонты»  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Благодарю  за  внимание!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105</cp:revision>
  <cp:lastPrinted>2023-08-16T10:48:39Z</cp:lastPrinted>
  <dcterms:created xsi:type="dcterms:W3CDTF">2023-08-08T06:52:07Z</dcterms:created>
  <dcterms:modified xsi:type="dcterms:W3CDTF">2023-08-29T05:54:13Z</dcterms:modified>
</cp:coreProperties>
</file>